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6" r:id="rId14"/>
    <p:sldId id="271" r:id="rId15"/>
    <p:sldId id="272" r:id="rId16"/>
    <p:sldId id="273" r:id="rId17"/>
    <p:sldId id="275" r:id="rId18"/>
    <p:sldId id="267" r:id="rId19"/>
    <p:sldId id="268" r:id="rId20"/>
    <p:sldId id="269" r:id="rId21"/>
  </p:sldIdLst>
  <p:sldSz cx="14630400" cy="8229600"/>
  <p:notesSz cx="8229600" cy="14630400"/>
  <p:embeddedFontLst>
    <p:embeddedFont>
      <p:font typeface="Britannic Bold" panose="020B0903060703020204" pitchFamily="34" charset="0"/>
      <p:regular r:id="rId23"/>
    </p:embeddedFont>
    <p:embeddedFont>
      <p:font typeface="Cascadia Code" panose="020B0609020000020004" pitchFamily="49" charset="0"/>
      <p:regular r:id="rId24"/>
      <p:bold r:id="rId25"/>
      <p:italic r:id="rId26"/>
      <p:boldItalic r:id="rId27"/>
    </p:embeddedFont>
    <p:embeddedFont>
      <p:font typeface="Overpas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ED5"/>
    <a:srgbClr val="F3DA9F"/>
    <a:srgbClr val="7C669A"/>
    <a:srgbClr val="000000"/>
    <a:srgbClr val="7D96D0"/>
    <a:srgbClr val="392E68"/>
    <a:srgbClr val="2C51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98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042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localhost:8501/" TargetMode="External"/><Relationship Id="rId5" Type="http://schemas.openxmlformats.org/officeDocument/2006/relationships/image" Target="../media/image41.png"/><Relationship Id="rId4" Type="http://schemas.openxmlformats.org/officeDocument/2006/relationships/hyperlink" Target="https://github.com/abhbaty/Laptop-Analysis-and-Price-Prediction/tree/ma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594062" y="793561"/>
            <a:ext cx="7955756" cy="1086326"/>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Ahmed, a university student interested in technology, wants to buy a laptop that fits his needs at a reasonable price. However, he faces a major challenge: laptop prices fluctuate constantly due to multiple factors such as product availability, competition among retailers, and new model releases. These price variations make it difficult for him to make an optimal purchase decision, often leading to confusion or paying an unfair price.</a:t>
            </a:r>
          </a:p>
          <a:p>
            <a:pPr marL="0" indent="0" algn="l">
              <a:lnSpc>
                <a:spcPts val="2100"/>
              </a:lnSpc>
              <a:buNone/>
            </a:pPr>
            <a:endParaRPr lang="en-US" sz="1300" dirty="0">
              <a:solidFill>
                <a:srgbClr val="E5E0DF"/>
              </a:solidFill>
              <a:latin typeface="Overpass" pitchFamily="34" charset="0"/>
              <a:ea typeface="Overpass" pitchFamily="34" charset="-122"/>
              <a:cs typeface="Overpass" pitchFamily="34" charset="-120"/>
            </a:endParaRPr>
          </a:p>
        </p:txBody>
      </p:sp>
      <p:sp>
        <p:nvSpPr>
          <p:cNvPr id="4" name="Text 1"/>
          <p:cNvSpPr/>
          <p:nvPr/>
        </p:nvSpPr>
        <p:spPr>
          <a:xfrm>
            <a:off x="594062" y="2272265"/>
            <a:ext cx="7955756" cy="648577"/>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This problem is not unique to Ahmed but widespread among both buyers and sellers in the electronics market.</a:t>
            </a:r>
          </a:p>
          <a:p>
            <a:pPr marL="0" indent="0" algn="l">
              <a:lnSpc>
                <a:spcPts val="2100"/>
              </a:lnSpc>
              <a:buNone/>
            </a:pPr>
            <a:endParaRPr lang="en-US" sz="1300" dirty="0">
              <a:solidFill>
                <a:srgbClr val="E5E0DF"/>
              </a:solidFill>
              <a:latin typeface="Overpass" pitchFamily="34" charset="0"/>
              <a:ea typeface="Overpass" pitchFamily="34" charset="-122"/>
              <a:cs typeface="Overpass" pitchFamily="34" charset="-120"/>
            </a:endParaRPr>
          </a:p>
        </p:txBody>
      </p:sp>
      <p:sp>
        <p:nvSpPr>
          <p:cNvPr id="5" name="Text 2"/>
          <p:cNvSpPr/>
          <p:nvPr/>
        </p:nvSpPr>
        <p:spPr>
          <a:xfrm>
            <a:off x="594122" y="3058167"/>
            <a:ext cx="7955756" cy="1086326"/>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Our project leverages advanced machine learning algorithms to analyze historical price data and current market trends with the goal of accurately predicting laptop prices. This predictive model provides actionable insights that help buyers make informed purchase decisions and assist sellers in optimizing pricing strategies.</a:t>
            </a:r>
          </a:p>
          <a:p>
            <a:pPr marL="0" indent="0" algn="l">
              <a:lnSpc>
                <a:spcPts val="2100"/>
              </a:lnSpc>
              <a:buNone/>
            </a:pPr>
            <a:endParaRPr lang="en-US" sz="1300" dirty="0">
              <a:solidFill>
                <a:srgbClr val="E5E0DF"/>
              </a:solidFill>
              <a:latin typeface="Overpass" pitchFamily="34" charset="0"/>
              <a:ea typeface="Overpass" pitchFamily="34" charset="-122"/>
              <a:cs typeface="Overpass" pitchFamily="34" charset="-120"/>
            </a:endParaRPr>
          </a:p>
        </p:txBody>
      </p:sp>
      <p:sp>
        <p:nvSpPr>
          <p:cNvPr id="6" name="Text 3"/>
          <p:cNvSpPr/>
          <p:nvPr/>
        </p:nvSpPr>
        <p:spPr>
          <a:xfrm>
            <a:off x="482302" y="4366704"/>
            <a:ext cx="7955756" cy="1574046"/>
          </a:xfrm>
          <a:prstGeom prst="rect">
            <a:avLst/>
          </a:prstGeom>
          <a:noFill/>
          <a:ln/>
        </p:spPr>
        <p:txBody>
          <a:bodyPr wrap="square" lIns="0" tIns="0" rIns="0" bIns="0" rtlCol="0" anchor="t"/>
          <a:lstStyle/>
          <a:p>
            <a:pPr marL="0" indent="0" algn="ctr">
              <a:lnSpc>
                <a:spcPts val="7850"/>
              </a:lnSpc>
              <a:buNone/>
            </a:pPr>
            <a:r>
              <a:rPr lang="en-US" sz="6600" b="1" dirty="0">
                <a:solidFill>
                  <a:srgbClr val="7C669A"/>
                </a:solidFill>
                <a:latin typeface="Britannic Bold" panose="020B0903060703020204" pitchFamily="34" charset="0"/>
                <a:ea typeface="Overpass Bold" pitchFamily="34" charset="-122"/>
                <a:cs typeface="Overpass Bold" pitchFamily="34" charset="-120"/>
              </a:rPr>
              <a:t>Laptop Price Prediction</a:t>
            </a:r>
            <a:endParaRPr lang="en-US" sz="6600" dirty="0">
              <a:solidFill>
                <a:srgbClr val="7C669A"/>
              </a:solidFill>
              <a:latin typeface="Britannic Bold" panose="020B0903060703020204" pitchFamily="34" charset="0"/>
            </a:endParaRPr>
          </a:p>
        </p:txBody>
      </p:sp>
      <p:sp>
        <p:nvSpPr>
          <p:cNvPr id="7" name="Text 4"/>
          <p:cNvSpPr/>
          <p:nvPr/>
        </p:nvSpPr>
        <p:spPr>
          <a:xfrm>
            <a:off x="928449" y="6767989"/>
            <a:ext cx="7286982" cy="399455"/>
          </a:xfrm>
          <a:prstGeom prst="rect">
            <a:avLst/>
          </a:prstGeom>
          <a:noFill/>
          <a:ln/>
        </p:spPr>
        <p:txBody>
          <a:bodyPr wrap="none" lIns="0" tIns="0" rIns="0" bIns="0" rtlCol="0" anchor="t"/>
          <a:lstStyle/>
          <a:p>
            <a:pPr marL="0" indent="0" algn="ctr">
              <a:lnSpc>
                <a:spcPts val="3100"/>
              </a:lnSpc>
              <a:buNone/>
            </a:pPr>
            <a:r>
              <a:rPr lang="en-US" sz="2500" b="1" dirty="0">
                <a:solidFill>
                  <a:srgbClr val="FFFFFF"/>
                </a:solidFill>
                <a:latin typeface="+mj-lt"/>
                <a:ea typeface="Overpass Bold" pitchFamily="34" charset="-122"/>
                <a:cs typeface="Overpass Bold" pitchFamily="34" charset="-120"/>
              </a:rPr>
              <a:t>Leveraging Machine Learning for Market Insights</a:t>
            </a:r>
            <a:endParaRPr lang="en-US" sz="2500" dirty="0">
              <a:latin typeface="+mj-lt"/>
            </a:endParaRPr>
          </a:p>
        </p:txBody>
      </p:sp>
      <p:sp>
        <p:nvSpPr>
          <p:cNvPr id="8" name="Text 5"/>
          <p:cNvSpPr/>
          <p:nvPr/>
        </p:nvSpPr>
        <p:spPr>
          <a:xfrm>
            <a:off x="594122" y="7421999"/>
            <a:ext cx="7955756" cy="339447"/>
          </a:xfrm>
          <a:prstGeom prst="rect">
            <a:avLst/>
          </a:prstGeom>
          <a:noFill/>
          <a:ln/>
        </p:spPr>
        <p:txBody>
          <a:bodyPr wrap="none" lIns="0" tIns="0" rIns="0" bIns="0" rtlCol="0" anchor="t"/>
          <a:lstStyle/>
          <a:p>
            <a:pPr marL="0" indent="0" algn="ctr">
              <a:buNone/>
            </a:pPr>
            <a:r>
              <a:rPr lang="en-US" sz="1650" dirty="0">
                <a:solidFill>
                  <a:srgbClr val="E5E0DF"/>
                </a:solidFill>
                <a:latin typeface="Cascadia Code" panose="020B0609020000020004" pitchFamily="49" charset="0"/>
                <a:ea typeface="Cascadia Code" panose="020B0609020000020004" pitchFamily="49" charset="0"/>
                <a:cs typeface="Cascadia Code" panose="020B0609020000020004" pitchFamily="49" charset="0"/>
              </a:rPr>
              <a:t>Presented by </a:t>
            </a:r>
            <a:r>
              <a:rPr lang="en-US" sz="2400" dirty="0">
                <a:solidFill>
                  <a:srgbClr val="7C669A"/>
                </a:solidFill>
                <a:latin typeface="Britannic Bold" panose="020B0903060703020204" pitchFamily="34" charset="0"/>
                <a:ea typeface="Cascadia Code" panose="020B0609020000020004" pitchFamily="49" charset="0"/>
                <a:cs typeface="Cascadia Code" panose="020B0609020000020004" pitchFamily="49" charset="0"/>
              </a:rPr>
              <a:t>Ahmed Bhbaty</a:t>
            </a:r>
            <a:endParaRPr lang="en-US" sz="1650" dirty="0">
              <a:solidFill>
                <a:srgbClr val="7C669A"/>
              </a:solidFill>
              <a:latin typeface="Britannic Bold" panose="020B0903060703020204" pitchFamily="34" charset="0"/>
              <a:ea typeface="Cascadia Code" panose="020B0609020000020004" pitchFamily="49" charset="0"/>
              <a:cs typeface="Cascadia Code"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5558" y="659130"/>
            <a:ext cx="5886688" cy="550902"/>
          </a:xfrm>
          <a:prstGeom prst="rect">
            <a:avLst/>
          </a:prstGeom>
          <a:noFill/>
          <a:ln/>
        </p:spPr>
        <p:txBody>
          <a:bodyPr wrap="none" lIns="0" tIns="0" rIns="0" bIns="0" rtlCol="0" anchor="t"/>
          <a:lstStyle/>
          <a:p>
            <a:pPr marL="0" indent="0" algn="l">
              <a:lnSpc>
                <a:spcPts val="4300"/>
              </a:lnSpc>
              <a:buNone/>
            </a:pPr>
            <a:r>
              <a:rPr lang="en-US" sz="3450" b="1" dirty="0">
                <a:solidFill>
                  <a:srgbClr val="FFFFFF"/>
                </a:solidFill>
                <a:latin typeface="Overpass Bold" pitchFamily="34" charset="0"/>
                <a:ea typeface="Overpass Bold" pitchFamily="34" charset="-122"/>
                <a:cs typeface="Overpass Bold" pitchFamily="34" charset="-120"/>
              </a:rPr>
              <a:t>Feature Importance Analysis</a:t>
            </a:r>
            <a:endParaRPr lang="en-US" sz="3450" dirty="0"/>
          </a:p>
        </p:txBody>
      </p:sp>
      <p:sp>
        <p:nvSpPr>
          <p:cNvPr id="3" name="Text 1"/>
          <p:cNvSpPr/>
          <p:nvPr/>
        </p:nvSpPr>
        <p:spPr>
          <a:xfrm>
            <a:off x="655558" y="1584603"/>
            <a:ext cx="13319284"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Understanding which laptop features significantly influence price is crucial for strategic decision-making. Using the Random Forest model, we identified the most impactful factors that drive laptop pricing.</a:t>
            </a:r>
            <a:endParaRPr lang="en-US" sz="1450" dirty="0"/>
          </a:p>
        </p:txBody>
      </p:sp>
      <p:pic>
        <p:nvPicPr>
          <p:cNvPr id="4" name="Image 0" descr="preencoded.png"/>
          <p:cNvPicPr>
            <a:picLocks noChangeAspect="1"/>
          </p:cNvPicPr>
          <p:nvPr/>
        </p:nvPicPr>
        <p:blipFill>
          <a:blip r:embed="rId3"/>
          <a:stretch>
            <a:fillRect/>
          </a:stretch>
        </p:blipFill>
        <p:spPr>
          <a:xfrm>
            <a:off x="655558" y="2604968"/>
            <a:ext cx="7119938" cy="3987165"/>
          </a:xfrm>
          <a:prstGeom prst="rect">
            <a:avLst/>
          </a:prstGeom>
        </p:spPr>
      </p:pic>
      <p:sp>
        <p:nvSpPr>
          <p:cNvPr id="5" name="Text 2"/>
          <p:cNvSpPr/>
          <p:nvPr/>
        </p:nvSpPr>
        <p:spPr>
          <a:xfrm>
            <a:off x="655558" y="6802755"/>
            <a:ext cx="7119938"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The chart illustrates the relative importance of features, with RAM and SSD storage being the most influential.</a:t>
            </a:r>
            <a:endParaRPr lang="en-US" sz="1450" dirty="0"/>
          </a:p>
        </p:txBody>
      </p:sp>
      <p:sp>
        <p:nvSpPr>
          <p:cNvPr id="6" name="Text 3"/>
          <p:cNvSpPr/>
          <p:nvPr/>
        </p:nvSpPr>
        <p:spPr>
          <a:xfrm>
            <a:off x="8240078" y="2581632"/>
            <a:ext cx="3351848" cy="330517"/>
          </a:xfrm>
          <a:prstGeom prst="rect">
            <a:avLst/>
          </a:prstGeom>
          <a:noFill/>
          <a:ln/>
        </p:spPr>
        <p:txBody>
          <a:bodyPr wrap="none" lIns="0" tIns="0" rIns="0" bIns="0" rtlCol="0" anchor="t"/>
          <a:lstStyle/>
          <a:p>
            <a:pPr marL="0" indent="0" algn="l">
              <a:lnSpc>
                <a:spcPts val="2600"/>
              </a:lnSpc>
              <a:buNone/>
            </a:pPr>
            <a:r>
              <a:rPr lang="en-US" sz="2050" b="1" dirty="0">
                <a:solidFill>
                  <a:srgbClr val="FFFFFF"/>
                </a:solidFill>
                <a:latin typeface="Overpass Bold" pitchFamily="34" charset="0"/>
                <a:ea typeface="Overpass Bold" pitchFamily="34" charset="-122"/>
                <a:cs typeface="Overpass Bold" pitchFamily="34" charset="-120"/>
              </a:rPr>
              <a:t>Why These Features Matter</a:t>
            </a:r>
            <a:endParaRPr lang="en-US" sz="2050" dirty="0"/>
          </a:p>
        </p:txBody>
      </p:sp>
      <p:sp>
        <p:nvSpPr>
          <p:cNvPr id="7" name="Text 4"/>
          <p:cNvSpPr/>
          <p:nvPr/>
        </p:nvSpPr>
        <p:spPr>
          <a:xfrm>
            <a:off x="8240078" y="3099435"/>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RAM:</a:t>
            </a:r>
            <a:r>
              <a:rPr lang="en-US" sz="1450" dirty="0">
                <a:solidFill>
                  <a:srgbClr val="E5E0DF"/>
                </a:solidFill>
                <a:latin typeface="Overpass" pitchFamily="34" charset="0"/>
                <a:ea typeface="Overpass" pitchFamily="34" charset="-122"/>
                <a:cs typeface="Overpass" pitchFamily="34" charset="-120"/>
              </a:rPr>
              <a:t> Higher memory enables better multitasking and performance, directly correlating with a premium price.</a:t>
            </a:r>
            <a:endParaRPr lang="en-US" sz="1450" dirty="0"/>
          </a:p>
        </p:txBody>
      </p:sp>
      <p:sp>
        <p:nvSpPr>
          <p:cNvPr id="8" name="Text 5"/>
          <p:cNvSpPr/>
          <p:nvPr/>
        </p:nvSpPr>
        <p:spPr>
          <a:xfrm>
            <a:off x="8240078" y="3764042"/>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SSD Storage:</a:t>
            </a:r>
            <a:r>
              <a:rPr lang="en-US" sz="1450" dirty="0">
                <a:solidFill>
                  <a:srgbClr val="E5E0DF"/>
                </a:solidFill>
                <a:latin typeface="Overpass" pitchFamily="34" charset="0"/>
                <a:ea typeface="Overpass" pitchFamily="34" charset="-122"/>
                <a:cs typeface="Overpass" pitchFamily="34" charset="-120"/>
              </a:rPr>
              <a:t> Faster boot times and application loading contribute significantly to user experience and price.</a:t>
            </a:r>
            <a:endParaRPr lang="en-US" sz="1450" dirty="0"/>
          </a:p>
        </p:txBody>
      </p:sp>
      <p:sp>
        <p:nvSpPr>
          <p:cNvPr id="9" name="Text 6"/>
          <p:cNvSpPr/>
          <p:nvPr/>
        </p:nvSpPr>
        <p:spPr>
          <a:xfrm>
            <a:off x="8240078" y="4428649"/>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CPU Brand:</a:t>
            </a:r>
            <a:r>
              <a:rPr lang="en-US" sz="1450" dirty="0">
                <a:solidFill>
                  <a:srgbClr val="E5E0DF"/>
                </a:solidFill>
                <a:latin typeface="Overpass" pitchFamily="34" charset="0"/>
                <a:ea typeface="Overpass" pitchFamily="34" charset="-122"/>
                <a:cs typeface="Overpass" pitchFamily="34" charset="-120"/>
              </a:rPr>
              <a:t> Processor power and brand reputation (e.g., Intel i7) are key indicators of a laptop's overall capability.</a:t>
            </a:r>
            <a:endParaRPr lang="en-US" sz="1450" dirty="0"/>
          </a:p>
        </p:txBody>
      </p:sp>
      <p:sp>
        <p:nvSpPr>
          <p:cNvPr id="10" name="Text 7"/>
          <p:cNvSpPr/>
          <p:nvPr/>
        </p:nvSpPr>
        <p:spPr>
          <a:xfrm>
            <a:off x="8240078" y="5093256"/>
            <a:ext cx="5742265" cy="89868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GPU Brand:</a:t>
            </a:r>
            <a:r>
              <a:rPr lang="en-US" sz="1450" dirty="0">
                <a:solidFill>
                  <a:srgbClr val="E5E0DF"/>
                </a:solidFill>
                <a:latin typeface="Overpass" pitchFamily="34" charset="0"/>
                <a:ea typeface="Overpass" pitchFamily="34" charset="-122"/>
                <a:cs typeface="Overpass" pitchFamily="34" charset="-120"/>
              </a:rPr>
              <a:t> Dedicated graphics cards from brands like Nvidia or AMD are essential for gaming and professional tasks, commanding higher prices.</a:t>
            </a:r>
            <a:endParaRPr lang="en-US" sz="1450" dirty="0"/>
          </a:p>
        </p:txBody>
      </p:sp>
      <p:sp>
        <p:nvSpPr>
          <p:cNvPr id="11" name="Text 8"/>
          <p:cNvSpPr/>
          <p:nvPr/>
        </p:nvSpPr>
        <p:spPr>
          <a:xfrm>
            <a:off x="8240078" y="6057424"/>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PPI (Screen Quality):</a:t>
            </a:r>
            <a:r>
              <a:rPr lang="en-US" sz="1450" dirty="0">
                <a:solidFill>
                  <a:srgbClr val="E5E0DF"/>
                </a:solidFill>
                <a:latin typeface="Overpass" pitchFamily="34" charset="0"/>
                <a:ea typeface="Overpass" pitchFamily="34" charset="-122"/>
                <a:cs typeface="Overpass" pitchFamily="34" charset="-120"/>
              </a:rPr>
              <a:t> Higher pixel density leads to sharper visuals, a feature often found in more expensive models.</a:t>
            </a:r>
            <a:endParaRPr lang="en-US" sz="1450" dirty="0"/>
          </a:p>
        </p:txBody>
      </p:sp>
      <p:sp>
        <p:nvSpPr>
          <p:cNvPr id="12" name="Text 9"/>
          <p:cNvSpPr/>
          <p:nvPr/>
        </p:nvSpPr>
        <p:spPr>
          <a:xfrm>
            <a:off x="8240078" y="6722031"/>
            <a:ext cx="5742265"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Overpass" pitchFamily="34" charset="0"/>
                <a:ea typeface="Overpass" pitchFamily="34" charset="-122"/>
                <a:cs typeface="Overpass" pitchFamily="34" charset="-120"/>
              </a:rPr>
              <a:t>Touchscreen:</a:t>
            </a:r>
            <a:r>
              <a:rPr lang="en-US" sz="1450" dirty="0">
                <a:solidFill>
                  <a:srgbClr val="E5E0DF"/>
                </a:solidFill>
                <a:latin typeface="Overpass" pitchFamily="34" charset="0"/>
                <a:ea typeface="Overpass" pitchFamily="34" charset="-122"/>
                <a:cs typeface="Overpass" pitchFamily="34" charset="-120"/>
              </a:rPr>
              <a:t> Adds a layer of interactivity and convenience, positioning laptops in a higher price bracket.</a:t>
            </a:r>
            <a:endParaRPr lang="en-US" sz="1450" dirty="0"/>
          </a:p>
        </p:txBody>
      </p:sp>
      <p:pic>
        <p:nvPicPr>
          <p:cNvPr id="15" name="Picture 14">
            <a:extLst>
              <a:ext uri="{FF2B5EF4-FFF2-40B4-BE49-F238E27FC236}">
                <a16:creationId xmlns:a16="http://schemas.microsoft.com/office/drawing/2014/main" id="{E11659A6-0F94-EF6F-4774-2E0939A30FF0}"/>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0906" y="456486"/>
            <a:ext cx="4787860" cy="488275"/>
          </a:xfrm>
          <a:prstGeom prst="rect">
            <a:avLst/>
          </a:prstGeom>
          <a:noFill/>
          <a:ln/>
        </p:spPr>
        <p:txBody>
          <a:bodyPr wrap="none" lIns="0" tIns="0" rIns="0" bIns="0" rtlCol="0" anchor="t"/>
          <a:lstStyle/>
          <a:p>
            <a:pPr marL="0" indent="0" algn="l">
              <a:lnSpc>
                <a:spcPts val="3800"/>
              </a:lnSpc>
              <a:buNone/>
            </a:pPr>
            <a:r>
              <a:rPr lang="en-US" sz="3050" b="1" dirty="0">
                <a:solidFill>
                  <a:srgbClr val="FFFFFF"/>
                </a:solidFill>
                <a:latin typeface="Overpass Bold" pitchFamily="34" charset="0"/>
                <a:ea typeface="Overpass Bold" pitchFamily="34" charset="-122"/>
                <a:cs typeface="Overpass Bold" pitchFamily="34" charset="-120"/>
              </a:rPr>
              <a:t>Model Validation &amp; Testing</a:t>
            </a:r>
            <a:endParaRPr lang="en-US" sz="3050" dirty="0"/>
          </a:p>
        </p:txBody>
      </p:sp>
      <p:sp>
        <p:nvSpPr>
          <p:cNvPr id="3" name="Text 1"/>
          <p:cNvSpPr/>
          <p:nvPr/>
        </p:nvSpPr>
        <p:spPr>
          <a:xfrm>
            <a:off x="580906" y="1276707"/>
            <a:ext cx="13468588" cy="531019"/>
          </a:xfrm>
          <a:prstGeom prst="rect">
            <a:avLst/>
          </a:prstGeom>
          <a:noFill/>
          <a:ln/>
        </p:spPr>
        <p:txBody>
          <a:bodyPr wrap="square" lIns="0" tIns="0" rIns="0" bIns="0" rtlCol="0" anchor="t"/>
          <a:lstStyle/>
          <a:p>
            <a:pPr marL="0" indent="0" algn="l">
              <a:lnSpc>
                <a:spcPts val="2050"/>
              </a:lnSpc>
              <a:buNone/>
            </a:pPr>
            <a:r>
              <a:rPr lang="en-US" sz="1300" dirty="0">
                <a:solidFill>
                  <a:srgbClr val="E5E0DF"/>
                </a:solidFill>
                <a:latin typeface="Overpass" pitchFamily="34" charset="0"/>
                <a:ea typeface="Overpass" pitchFamily="34" charset="-122"/>
                <a:cs typeface="Overpass" pitchFamily="34" charset="-120"/>
              </a:rPr>
              <a:t>Our Random Forest model was rigorously tested on unseen data to ensure its generalization capabilities and predictive accuracy. The results confirm its robust performance in estimating laptop prices, making it a reliable tool for market analysis.</a:t>
            </a:r>
            <a:endParaRPr lang="en-US" sz="1300" dirty="0"/>
          </a:p>
        </p:txBody>
      </p:sp>
      <p:sp>
        <p:nvSpPr>
          <p:cNvPr id="4" name="Text 2"/>
          <p:cNvSpPr/>
          <p:nvPr/>
        </p:nvSpPr>
        <p:spPr>
          <a:xfrm>
            <a:off x="580906" y="2160389"/>
            <a:ext cx="2347793" cy="292894"/>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Overpass Bold" pitchFamily="34" charset="0"/>
                <a:ea typeface="Overpass Bold" pitchFamily="34" charset="-122"/>
                <a:cs typeface="Overpass Bold" pitchFamily="34" charset="-120"/>
              </a:rPr>
              <a:t>Test Set Performance</a:t>
            </a:r>
            <a:endParaRPr lang="en-US" sz="1800" dirty="0"/>
          </a:p>
        </p:txBody>
      </p:sp>
      <p:sp>
        <p:nvSpPr>
          <p:cNvPr id="5" name="Text 3"/>
          <p:cNvSpPr/>
          <p:nvPr/>
        </p:nvSpPr>
        <p:spPr>
          <a:xfrm>
            <a:off x="580906" y="2619256"/>
            <a:ext cx="7225546" cy="265509"/>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R² Score:</a:t>
            </a:r>
            <a:r>
              <a:rPr lang="en-US" sz="1300" dirty="0">
                <a:solidFill>
                  <a:srgbClr val="E5E0DF"/>
                </a:solidFill>
                <a:latin typeface="Overpass" pitchFamily="34" charset="0"/>
                <a:ea typeface="Overpass" pitchFamily="34" charset="-122"/>
                <a:cs typeface="Overpass" pitchFamily="34" charset="-120"/>
              </a:rPr>
              <a:t> 0.82 (on unseen test data)</a:t>
            </a:r>
            <a:endParaRPr lang="en-US" sz="1300" dirty="0"/>
          </a:p>
        </p:txBody>
      </p:sp>
      <p:sp>
        <p:nvSpPr>
          <p:cNvPr id="6" name="Text 4"/>
          <p:cNvSpPr/>
          <p:nvPr/>
        </p:nvSpPr>
        <p:spPr>
          <a:xfrm>
            <a:off x="580906" y="2942749"/>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Predictive Accuracy:</a:t>
            </a:r>
            <a:r>
              <a:rPr lang="en-US" sz="1300" dirty="0">
                <a:solidFill>
                  <a:srgbClr val="E5E0DF"/>
                </a:solidFill>
                <a:latin typeface="Overpass" pitchFamily="34" charset="0"/>
                <a:ea typeface="Overpass" pitchFamily="34" charset="-122"/>
                <a:cs typeface="Overpass" pitchFamily="34" charset="-120"/>
              </a:rPr>
              <a:t> The model explains 81% of the variance in laptop prices, closely aligning predicted values with actual market prices.</a:t>
            </a:r>
            <a:endParaRPr lang="en-US" sz="1300" dirty="0"/>
          </a:p>
        </p:txBody>
      </p:sp>
      <p:sp>
        <p:nvSpPr>
          <p:cNvPr id="7" name="Text 5"/>
          <p:cNvSpPr/>
          <p:nvPr/>
        </p:nvSpPr>
        <p:spPr>
          <a:xfrm>
            <a:off x="580906" y="3531751"/>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Reliability:</a:t>
            </a:r>
            <a:r>
              <a:rPr lang="en-US" sz="1300" dirty="0">
                <a:solidFill>
                  <a:srgbClr val="E5E0DF"/>
                </a:solidFill>
                <a:latin typeface="Overpass" pitchFamily="34" charset="0"/>
                <a:ea typeface="Overpass" pitchFamily="34" charset="-122"/>
                <a:cs typeface="Overpass" pitchFamily="34" charset="-120"/>
              </a:rPr>
              <a:t> Demonstrates strong ability to predict prices for new, unobserved laptop configurations, reflecting its robustness.</a:t>
            </a:r>
            <a:endParaRPr lang="en-US" sz="1300" dirty="0"/>
          </a:p>
        </p:txBody>
      </p:sp>
      <p:sp>
        <p:nvSpPr>
          <p:cNvPr id="8" name="Text 6"/>
          <p:cNvSpPr/>
          <p:nvPr/>
        </p:nvSpPr>
        <p:spPr>
          <a:xfrm>
            <a:off x="580906" y="4228743"/>
            <a:ext cx="3907988" cy="292894"/>
          </a:xfrm>
          <a:prstGeom prst="rect">
            <a:avLst/>
          </a:prstGeom>
          <a:noFill/>
          <a:ln/>
        </p:spPr>
        <p:txBody>
          <a:bodyPr wrap="none" lIns="0" tIns="0" rIns="0" bIns="0" rtlCol="0" anchor="t"/>
          <a:lstStyle/>
          <a:p>
            <a:pPr marL="0" indent="0" algn="l">
              <a:lnSpc>
                <a:spcPts val="2300"/>
              </a:lnSpc>
              <a:buNone/>
            </a:pPr>
            <a:r>
              <a:rPr lang="en-US" sz="1800" b="1" dirty="0">
                <a:solidFill>
                  <a:srgbClr val="FFFFFF"/>
                </a:solidFill>
                <a:latin typeface="Overpass Bold" pitchFamily="34" charset="0"/>
                <a:ea typeface="Overpass Bold" pitchFamily="34" charset="-122"/>
                <a:cs typeface="Overpass Bold" pitchFamily="34" charset="-120"/>
              </a:rPr>
              <a:t>Limitations &amp; Future Enhancements</a:t>
            </a:r>
            <a:endParaRPr lang="en-US" sz="1800" dirty="0"/>
          </a:p>
        </p:txBody>
      </p:sp>
      <p:sp>
        <p:nvSpPr>
          <p:cNvPr id="9" name="Text 7"/>
          <p:cNvSpPr/>
          <p:nvPr/>
        </p:nvSpPr>
        <p:spPr>
          <a:xfrm>
            <a:off x="580906" y="4687610"/>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Outliers:</a:t>
            </a:r>
            <a:r>
              <a:rPr lang="en-US" sz="1300" dirty="0">
                <a:solidFill>
                  <a:srgbClr val="E5E0DF"/>
                </a:solidFill>
                <a:latin typeface="Overpass" pitchFamily="34" charset="0"/>
                <a:ea typeface="Overpass" pitchFamily="34" charset="-122"/>
                <a:cs typeface="Overpass" pitchFamily="34" charset="-120"/>
              </a:rPr>
              <a:t> Performance can be sensitive to extreme price outliers, which may require further handling.</a:t>
            </a:r>
            <a:endParaRPr lang="en-US" sz="1300" dirty="0"/>
          </a:p>
        </p:txBody>
      </p:sp>
      <p:sp>
        <p:nvSpPr>
          <p:cNvPr id="10" name="Text 8"/>
          <p:cNvSpPr/>
          <p:nvPr/>
        </p:nvSpPr>
        <p:spPr>
          <a:xfrm>
            <a:off x="580906" y="5276612"/>
            <a:ext cx="7225546"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5E0DF"/>
                </a:solidFill>
                <a:latin typeface="Overpass" pitchFamily="34" charset="0"/>
                <a:ea typeface="Overpass" pitchFamily="34" charset="-122"/>
                <a:cs typeface="Overpass" pitchFamily="34" charset="-120"/>
              </a:rPr>
              <a:t>New Technologies:</a:t>
            </a:r>
            <a:r>
              <a:rPr lang="en-US" sz="1300" dirty="0">
                <a:solidFill>
                  <a:srgbClr val="E5E0DF"/>
                </a:solidFill>
                <a:latin typeface="Overpass" pitchFamily="34" charset="0"/>
                <a:ea typeface="Overpass" pitchFamily="34" charset="-122"/>
                <a:cs typeface="Overpass" pitchFamily="34" charset="-120"/>
              </a:rPr>
              <a:t> Requires periodic retraining to adapt to new laptop components and market trends, ensuring continued relevance.</a:t>
            </a:r>
            <a:endParaRPr lang="en-US" sz="1300" dirty="0"/>
          </a:p>
        </p:txBody>
      </p:sp>
      <p:pic>
        <p:nvPicPr>
          <p:cNvPr id="11" name="Image 0" descr="preencoded.png"/>
          <p:cNvPicPr>
            <a:picLocks noChangeAspect="1"/>
          </p:cNvPicPr>
          <p:nvPr/>
        </p:nvPicPr>
        <p:blipFill>
          <a:blip r:embed="rId3"/>
          <a:stretch>
            <a:fillRect/>
          </a:stretch>
        </p:blipFill>
        <p:spPr>
          <a:xfrm>
            <a:off x="8218885" y="2157957"/>
            <a:ext cx="5288772" cy="5288772"/>
          </a:xfrm>
          <a:prstGeom prst="rect">
            <a:avLst/>
          </a:prstGeom>
        </p:spPr>
      </p:pic>
      <p:sp>
        <p:nvSpPr>
          <p:cNvPr id="12" name="Text 9"/>
          <p:cNvSpPr/>
          <p:nvPr/>
        </p:nvSpPr>
        <p:spPr>
          <a:xfrm>
            <a:off x="8218884" y="8205907"/>
            <a:ext cx="5838111" cy="531019"/>
          </a:xfrm>
          <a:prstGeom prst="rect">
            <a:avLst/>
          </a:prstGeom>
          <a:noFill/>
          <a:ln/>
        </p:spPr>
        <p:txBody>
          <a:bodyPr wrap="square" lIns="0" tIns="0" rIns="0" bIns="0" rtlCol="0" anchor="t"/>
          <a:lstStyle/>
          <a:p>
            <a:pPr marL="0" indent="0" algn="ctr">
              <a:lnSpc>
                <a:spcPts val="2050"/>
              </a:lnSpc>
              <a:buNone/>
            </a:pPr>
            <a:r>
              <a:rPr lang="en-US" sz="1300" dirty="0">
                <a:solidFill>
                  <a:srgbClr val="E5E0DF"/>
                </a:solidFill>
                <a:latin typeface="Overpass" pitchFamily="34" charset="0"/>
                <a:ea typeface="Overpass" pitchFamily="34" charset="-122"/>
                <a:cs typeface="Overpass" pitchFamily="34" charset="-120"/>
              </a:rPr>
              <a:t>Visual representation of predicted vs. actual prices, highlighting the model's strong correlation.</a:t>
            </a:r>
            <a:endParaRPr lang="en-US" sz="1300" dirty="0"/>
          </a:p>
        </p:txBody>
      </p:sp>
      <p:pic>
        <p:nvPicPr>
          <p:cNvPr id="17" name="Picture 16">
            <a:extLst>
              <a:ext uri="{FF2B5EF4-FFF2-40B4-BE49-F238E27FC236}">
                <a16:creationId xmlns:a16="http://schemas.microsoft.com/office/drawing/2014/main" id="{B4FA61D6-13DB-BB5B-359B-97B8915C49E5}"/>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DFB8AF2-B869-FAF9-E578-B6F45EB41F04}"/>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sp>
        <p:nvSpPr>
          <p:cNvPr id="2" name="Text 0"/>
          <p:cNvSpPr/>
          <p:nvPr/>
        </p:nvSpPr>
        <p:spPr>
          <a:xfrm>
            <a:off x="418862" y="329089"/>
            <a:ext cx="3970734"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Model Performance Deep Dive</a:t>
            </a:r>
            <a:endParaRPr lang="en-US" sz="2200" dirty="0"/>
          </a:p>
        </p:txBody>
      </p:sp>
      <p:sp>
        <p:nvSpPr>
          <p:cNvPr id="3" name="Text 1"/>
          <p:cNvSpPr/>
          <p:nvPr/>
        </p:nvSpPr>
        <p:spPr>
          <a:xfrm>
            <a:off x="2407569" y="862991"/>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 thorough evaluation of our machine learning models reveals nuanced performance characteristics beyond just the R² score, providing insights into their robustness and generalization capabilities.</a:t>
            </a:r>
            <a:endParaRPr lang="en-US" sz="900" dirty="0"/>
          </a:p>
        </p:txBody>
      </p:sp>
      <p:sp>
        <p:nvSpPr>
          <p:cNvPr id="35" name="Text 33"/>
          <p:cNvSpPr/>
          <p:nvPr/>
        </p:nvSpPr>
        <p:spPr>
          <a:xfrm>
            <a:off x="7880032" y="3010413"/>
            <a:ext cx="7313030" cy="340996"/>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detailed metrics above highlight the performance of each model across various evaluation criteria.</a:t>
            </a:r>
            <a:endParaRPr lang="en-US" sz="900" dirty="0"/>
          </a:p>
        </p:txBody>
      </p:sp>
      <p:sp>
        <p:nvSpPr>
          <p:cNvPr id="36" name="Text 34"/>
          <p:cNvSpPr/>
          <p:nvPr/>
        </p:nvSpPr>
        <p:spPr>
          <a:xfrm>
            <a:off x="418862" y="3593187"/>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R² Score Comparison</a:t>
            </a:r>
            <a:endParaRPr lang="en-US" sz="1300" dirty="0"/>
          </a:p>
        </p:txBody>
      </p:sp>
      <p:pic>
        <p:nvPicPr>
          <p:cNvPr id="37" name="Image 0" descr="preencoded.png"/>
          <p:cNvPicPr>
            <a:picLocks noChangeAspect="1"/>
          </p:cNvPicPr>
          <p:nvPr/>
        </p:nvPicPr>
        <p:blipFill>
          <a:blip r:embed="rId4">
            <a:duotone>
              <a:schemeClr val="accent4">
                <a:shade val="45000"/>
                <a:satMod val="135000"/>
              </a:schemeClr>
              <a:prstClr val="white"/>
            </a:duotone>
          </a:blip>
          <a:stretch>
            <a:fillRect/>
          </a:stretch>
        </p:blipFill>
        <p:spPr>
          <a:xfrm>
            <a:off x="411241" y="3974266"/>
            <a:ext cx="6750368" cy="3780115"/>
          </a:xfrm>
          <a:prstGeom prst="rect">
            <a:avLst/>
          </a:prstGeom>
        </p:spPr>
      </p:pic>
      <p:sp>
        <p:nvSpPr>
          <p:cNvPr id="38" name="Text 35"/>
          <p:cNvSpPr/>
          <p:nvPr/>
        </p:nvSpPr>
        <p:spPr>
          <a:xfrm>
            <a:off x="418862" y="7853482"/>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This chart visually confirms Random Forest's superior predictive power, achieving the highest R² score.</a:t>
            </a:r>
            <a:endParaRPr lang="en-US" sz="900" dirty="0"/>
          </a:p>
        </p:txBody>
      </p:sp>
      <p:sp>
        <p:nvSpPr>
          <p:cNvPr id="39" name="Text 36"/>
          <p:cNvSpPr/>
          <p:nvPr/>
        </p:nvSpPr>
        <p:spPr>
          <a:xfrm>
            <a:off x="8033623" y="3775810"/>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40" name="Text 37"/>
          <p:cNvSpPr/>
          <p:nvPr/>
        </p:nvSpPr>
        <p:spPr>
          <a:xfrm>
            <a:off x="8033623" y="3985695"/>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comparative analysis raises critical questions:</a:t>
            </a:r>
            <a:endParaRPr lang="en-US" sz="900" dirty="0"/>
          </a:p>
        </p:txBody>
      </p:sp>
      <p:sp>
        <p:nvSpPr>
          <p:cNvPr id="41" name="Text 38"/>
          <p:cNvSpPr/>
          <p:nvPr/>
        </p:nvSpPr>
        <p:spPr>
          <a:xfrm>
            <a:off x="7880032" y="4303038"/>
            <a:ext cx="6750368" cy="382905"/>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Why does </a:t>
            </a:r>
            <a:r>
              <a:rPr lang="en-US" sz="900" b="1" dirty="0">
                <a:solidFill>
                  <a:srgbClr val="E5E0DF"/>
                </a:solidFill>
                <a:latin typeface="Overpass" pitchFamily="34" charset="0"/>
                <a:ea typeface="Overpass" pitchFamily="34" charset="-122"/>
                <a:cs typeface="Overpass" pitchFamily="34" charset="-120"/>
              </a:rPr>
              <a:t>Random Forest</a:t>
            </a:r>
            <a:r>
              <a:rPr lang="en-US" sz="900" dirty="0">
                <a:solidFill>
                  <a:srgbClr val="E5E0DF"/>
                </a:solidFill>
                <a:latin typeface="Overpass" pitchFamily="34" charset="0"/>
                <a:ea typeface="Overpass" pitchFamily="34" charset="-122"/>
                <a:cs typeface="Overpass" pitchFamily="34" charset="-120"/>
              </a:rPr>
              <a:t> consistently outperform other models in both R² and cross-validation? Its ensemble nature and ability to handle non-linear relationships likely contribute to its robustness.</a:t>
            </a:r>
            <a:endParaRPr lang="en-US" sz="900" dirty="0"/>
          </a:p>
        </p:txBody>
      </p:sp>
      <p:sp>
        <p:nvSpPr>
          <p:cNvPr id="42" name="Text 39"/>
          <p:cNvSpPr/>
          <p:nvPr/>
        </p:nvSpPr>
        <p:spPr>
          <a:xfrm>
            <a:off x="7880032" y="4727734"/>
            <a:ext cx="6750368" cy="382905"/>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causes </a:t>
            </a:r>
            <a:r>
              <a:rPr lang="en-US" sz="900" b="1" dirty="0">
                <a:solidFill>
                  <a:srgbClr val="E5E0DF"/>
                </a:solidFill>
                <a:latin typeface="Overpass" pitchFamily="34" charset="0"/>
                <a:ea typeface="Overpass" pitchFamily="34" charset="-122"/>
                <a:cs typeface="Overpass" pitchFamily="34" charset="-120"/>
              </a:rPr>
              <a:t>SVM's negative cross-validation R² score</a:t>
            </a:r>
            <a:r>
              <a:rPr lang="en-US" sz="900" dirty="0">
                <a:solidFill>
                  <a:srgbClr val="E5E0DF"/>
                </a:solidFill>
                <a:latin typeface="Overpass" pitchFamily="34" charset="0"/>
                <a:ea typeface="Overpass" pitchFamily="34" charset="-122"/>
                <a:cs typeface="Overpass" pitchFamily="34" charset="-120"/>
              </a:rPr>
              <a:t>, despite a reasonable R² on the training set? This often indicates severe overfitting or poor hyperparameter tuning, leading to failure on unseen data.</a:t>
            </a:r>
            <a:endParaRPr lang="en-US" sz="900" dirty="0"/>
          </a:p>
        </p:txBody>
      </p:sp>
      <p:sp>
        <p:nvSpPr>
          <p:cNvPr id="43" name="Text 40"/>
          <p:cNvSpPr/>
          <p:nvPr/>
        </p:nvSpPr>
        <p:spPr>
          <a:xfrm>
            <a:off x="7880032" y="5152430"/>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can we further optimize the best-performing model for deployment?</a:t>
            </a:r>
            <a:endParaRPr lang="en-US" sz="900" dirty="0"/>
          </a:p>
        </p:txBody>
      </p:sp>
      <p:pic>
        <p:nvPicPr>
          <p:cNvPr id="45" name="Picture 44">
            <a:extLst>
              <a:ext uri="{FF2B5EF4-FFF2-40B4-BE49-F238E27FC236}">
                <a16:creationId xmlns:a16="http://schemas.microsoft.com/office/drawing/2014/main" id="{83347F3E-A2D5-4BFA-56CB-A21BE6942AC3}"/>
              </a:ext>
            </a:extLst>
          </p:cNvPr>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Effect>
                      <a14:saturation sat="33000"/>
                    </a14:imgEffect>
                  </a14:imgLayer>
                </a14:imgProps>
              </a:ext>
            </a:extLst>
          </a:blip>
          <a:stretch>
            <a:fillRect/>
          </a:stretch>
        </p:blipFill>
        <p:spPr>
          <a:xfrm>
            <a:off x="2407569" y="1153545"/>
            <a:ext cx="10711171" cy="1793622"/>
          </a:xfrm>
          <a:custGeom>
            <a:avLst/>
            <a:gdLst>
              <a:gd name="connsiteX0" fmla="*/ 0 w 10711171"/>
              <a:gd name="connsiteY0" fmla="*/ 0 h 1793622"/>
              <a:gd name="connsiteX1" fmla="*/ 562336 w 10711171"/>
              <a:gd name="connsiteY1" fmla="*/ 0 h 1793622"/>
              <a:gd name="connsiteX2" fmla="*/ 1124673 w 10711171"/>
              <a:gd name="connsiteY2" fmla="*/ 0 h 1793622"/>
              <a:gd name="connsiteX3" fmla="*/ 1794121 w 10711171"/>
              <a:gd name="connsiteY3" fmla="*/ 0 h 1793622"/>
              <a:gd name="connsiteX4" fmla="*/ 2463569 w 10711171"/>
              <a:gd name="connsiteY4" fmla="*/ 0 h 1793622"/>
              <a:gd name="connsiteX5" fmla="*/ 3240129 w 10711171"/>
              <a:gd name="connsiteY5" fmla="*/ 0 h 1793622"/>
              <a:gd name="connsiteX6" fmla="*/ 3588242 w 10711171"/>
              <a:gd name="connsiteY6" fmla="*/ 0 h 1793622"/>
              <a:gd name="connsiteX7" fmla="*/ 4043467 w 10711171"/>
              <a:gd name="connsiteY7" fmla="*/ 0 h 1793622"/>
              <a:gd name="connsiteX8" fmla="*/ 4712915 w 10711171"/>
              <a:gd name="connsiteY8" fmla="*/ 0 h 1793622"/>
              <a:gd name="connsiteX9" fmla="*/ 5061028 w 10711171"/>
              <a:gd name="connsiteY9" fmla="*/ 0 h 1793622"/>
              <a:gd name="connsiteX10" fmla="*/ 5623365 w 10711171"/>
              <a:gd name="connsiteY10" fmla="*/ 0 h 1793622"/>
              <a:gd name="connsiteX11" fmla="*/ 6292813 w 10711171"/>
              <a:gd name="connsiteY11" fmla="*/ 0 h 1793622"/>
              <a:gd name="connsiteX12" fmla="*/ 6640926 w 10711171"/>
              <a:gd name="connsiteY12" fmla="*/ 0 h 1793622"/>
              <a:gd name="connsiteX13" fmla="*/ 7524598 w 10711171"/>
              <a:gd name="connsiteY13" fmla="*/ 0 h 1793622"/>
              <a:gd name="connsiteX14" fmla="*/ 7979822 w 10711171"/>
              <a:gd name="connsiteY14" fmla="*/ 0 h 1793622"/>
              <a:gd name="connsiteX15" fmla="*/ 8756382 w 10711171"/>
              <a:gd name="connsiteY15" fmla="*/ 0 h 1793622"/>
              <a:gd name="connsiteX16" fmla="*/ 9211607 w 10711171"/>
              <a:gd name="connsiteY16" fmla="*/ 0 h 1793622"/>
              <a:gd name="connsiteX17" fmla="*/ 9773944 w 10711171"/>
              <a:gd name="connsiteY17" fmla="*/ 0 h 1793622"/>
              <a:gd name="connsiteX18" fmla="*/ 10711171 w 10711171"/>
              <a:gd name="connsiteY18" fmla="*/ 0 h 1793622"/>
              <a:gd name="connsiteX19" fmla="*/ 10711171 w 10711171"/>
              <a:gd name="connsiteY19" fmla="*/ 562002 h 1793622"/>
              <a:gd name="connsiteX20" fmla="*/ 10711171 w 10711171"/>
              <a:gd name="connsiteY20" fmla="*/ 1177812 h 1793622"/>
              <a:gd name="connsiteX21" fmla="*/ 10711171 w 10711171"/>
              <a:gd name="connsiteY21" fmla="*/ 1793622 h 1793622"/>
              <a:gd name="connsiteX22" fmla="*/ 10363058 w 10711171"/>
              <a:gd name="connsiteY22" fmla="*/ 1793622 h 1793622"/>
              <a:gd name="connsiteX23" fmla="*/ 10014945 w 10711171"/>
              <a:gd name="connsiteY23" fmla="*/ 1793622 h 1793622"/>
              <a:gd name="connsiteX24" fmla="*/ 9666832 w 10711171"/>
              <a:gd name="connsiteY24" fmla="*/ 1793622 h 1793622"/>
              <a:gd name="connsiteX25" fmla="*/ 8997384 w 10711171"/>
              <a:gd name="connsiteY25" fmla="*/ 1793622 h 1793622"/>
              <a:gd name="connsiteX26" fmla="*/ 8327935 w 10711171"/>
              <a:gd name="connsiteY26" fmla="*/ 1793622 h 1793622"/>
              <a:gd name="connsiteX27" fmla="*/ 7444264 w 10711171"/>
              <a:gd name="connsiteY27" fmla="*/ 1793622 h 1793622"/>
              <a:gd name="connsiteX28" fmla="*/ 6560592 w 10711171"/>
              <a:gd name="connsiteY28" fmla="*/ 1793622 h 1793622"/>
              <a:gd name="connsiteX29" fmla="*/ 5784032 w 10711171"/>
              <a:gd name="connsiteY29" fmla="*/ 1793622 h 1793622"/>
              <a:gd name="connsiteX30" fmla="*/ 5221696 w 10711171"/>
              <a:gd name="connsiteY30" fmla="*/ 1793622 h 1793622"/>
              <a:gd name="connsiteX31" fmla="*/ 4659359 w 10711171"/>
              <a:gd name="connsiteY31" fmla="*/ 1793622 h 1793622"/>
              <a:gd name="connsiteX32" fmla="*/ 4204135 w 10711171"/>
              <a:gd name="connsiteY32" fmla="*/ 1793622 h 1793622"/>
              <a:gd name="connsiteX33" fmla="*/ 3320463 w 10711171"/>
              <a:gd name="connsiteY33" fmla="*/ 1793622 h 1793622"/>
              <a:gd name="connsiteX34" fmla="*/ 2758127 w 10711171"/>
              <a:gd name="connsiteY34" fmla="*/ 1793622 h 1793622"/>
              <a:gd name="connsiteX35" fmla="*/ 2410013 w 10711171"/>
              <a:gd name="connsiteY35" fmla="*/ 1793622 h 1793622"/>
              <a:gd name="connsiteX36" fmla="*/ 1954789 w 10711171"/>
              <a:gd name="connsiteY36" fmla="*/ 1793622 h 1793622"/>
              <a:gd name="connsiteX37" fmla="*/ 1392452 w 10711171"/>
              <a:gd name="connsiteY37" fmla="*/ 1793622 h 1793622"/>
              <a:gd name="connsiteX38" fmla="*/ 1044339 w 10711171"/>
              <a:gd name="connsiteY38" fmla="*/ 1793622 h 1793622"/>
              <a:gd name="connsiteX39" fmla="*/ 0 w 10711171"/>
              <a:gd name="connsiteY39" fmla="*/ 1793622 h 1793622"/>
              <a:gd name="connsiteX40" fmla="*/ 0 w 10711171"/>
              <a:gd name="connsiteY40" fmla="*/ 1195748 h 1793622"/>
              <a:gd name="connsiteX41" fmla="*/ 0 w 10711171"/>
              <a:gd name="connsiteY41" fmla="*/ 579938 h 1793622"/>
              <a:gd name="connsiteX42" fmla="*/ 0 w 10711171"/>
              <a:gd name="connsiteY42" fmla="*/ 0 h 179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711171" h="1793622" fill="none" extrusionOk="0">
                <a:moveTo>
                  <a:pt x="0" y="0"/>
                </a:moveTo>
                <a:cubicBezTo>
                  <a:pt x="204682" y="18518"/>
                  <a:pt x="416278" y="2061"/>
                  <a:pt x="562336" y="0"/>
                </a:cubicBezTo>
                <a:cubicBezTo>
                  <a:pt x="708394" y="-2061"/>
                  <a:pt x="962004" y="18508"/>
                  <a:pt x="1124673" y="0"/>
                </a:cubicBezTo>
                <a:cubicBezTo>
                  <a:pt x="1287342" y="-18508"/>
                  <a:pt x="1488589" y="5209"/>
                  <a:pt x="1794121" y="0"/>
                </a:cubicBezTo>
                <a:cubicBezTo>
                  <a:pt x="2099653" y="-5209"/>
                  <a:pt x="2303095" y="1724"/>
                  <a:pt x="2463569" y="0"/>
                </a:cubicBezTo>
                <a:cubicBezTo>
                  <a:pt x="2624043" y="-1724"/>
                  <a:pt x="2934479" y="781"/>
                  <a:pt x="3240129" y="0"/>
                </a:cubicBezTo>
                <a:cubicBezTo>
                  <a:pt x="3545779" y="-781"/>
                  <a:pt x="3428016" y="1817"/>
                  <a:pt x="3588242" y="0"/>
                </a:cubicBezTo>
                <a:cubicBezTo>
                  <a:pt x="3748468" y="-1817"/>
                  <a:pt x="3904416" y="1367"/>
                  <a:pt x="4043467" y="0"/>
                </a:cubicBezTo>
                <a:cubicBezTo>
                  <a:pt x="4182519" y="-1367"/>
                  <a:pt x="4567135" y="-14963"/>
                  <a:pt x="4712915" y="0"/>
                </a:cubicBezTo>
                <a:cubicBezTo>
                  <a:pt x="4858695" y="14963"/>
                  <a:pt x="4916905" y="-14401"/>
                  <a:pt x="5061028" y="0"/>
                </a:cubicBezTo>
                <a:cubicBezTo>
                  <a:pt x="5205151" y="14401"/>
                  <a:pt x="5348674" y="8532"/>
                  <a:pt x="5623365" y="0"/>
                </a:cubicBezTo>
                <a:cubicBezTo>
                  <a:pt x="5898056" y="-8532"/>
                  <a:pt x="6135147" y="-22635"/>
                  <a:pt x="6292813" y="0"/>
                </a:cubicBezTo>
                <a:cubicBezTo>
                  <a:pt x="6450479" y="22635"/>
                  <a:pt x="6544514" y="-9120"/>
                  <a:pt x="6640926" y="0"/>
                </a:cubicBezTo>
                <a:cubicBezTo>
                  <a:pt x="6737338" y="9120"/>
                  <a:pt x="7184129" y="3070"/>
                  <a:pt x="7524598" y="0"/>
                </a:cubicBezTo>
                <a:cubicBezTo>
                  <a:pt x="7865067" y="-3070"/>
                  <a:pt x="7813099" y="-9896"/>
                  <a:pt x="7979822" y="0"/>
                </a:cubicBezTo>
                <a:cubicBezTo>
                  <a:pt x="8146545" y="9896"/>
                  <a:pt x="8483618" y="-15573"/>
                  <a:pt x="8756382" y="0"/>
                </a:cubicBezTo>
                <a:cubicBezTo>
                  <a:pt x="9029146" y="15573"/>
                  <a:pt x="9077600" y="-8116"/>
                  <a:pt x="9211607" y="0"/>
                </a:cubicBezTo>
                <a:cubicBezTo>
                  <a:pt x="9345615" y="8116"/>
                  <a:pt x="9494717" y="-12729"/>
                  <a:pt x="9773944" y="0"/>
                </a:cubicBezTo>
                <a:cubicBezTo>
                  <a:pt x="10053171" y="12729"/>
                  <a:pt x="10378970" y="46112"/>
                  <a:pt x="10711171" y="0"/>
                </a:cubicBezTo>
                <a:cubicBezTo>
                  <a:pt x="10709513" y="144695"/>
                  <a:pt x="10727641" y="409296"/>
                  <a:pt x="10711171" y="562002"/>
                </a:cubicBezTo>
                <a:cubicBezTo>
                  <a:pt x="10694701" y="714708"/>
                  <a:pt x="10710281" y="1053723"/>
                  <a:pt x="10711171" y="1177812"/>
                </a:cubicBezTo>
                <a:cubicBezTo>
                  <a:pt x="10712062" y="1301901"/>
                  <a:pt x="10691743" y="1591555"/>
                  <a:pt x="10711171" y="1793622"/>
                </a:cubicBezTo>
                <a:cubicBezTo>
                  <a:pt x="10587004" y="1793969"/>
                  <a:pt x="10506877" y="1784089"/>
                  <a:pt x="10363058" y="1793622"/>
                </a:cubicBezTo>
                <a:cubicBezTo>
                  <a:pt x="10219239" y="1803155"/>
                  <a:pt x="10133749" y="1782995"/>
                  <a:pt x="10014945" y="1793622"/>
                </a:cubicBezTo>
                <a:cubicBezTo>
                  <a:pt x="9896141" y="1804249"/>
                  <a:pt x="9766918" y="1809248"/>
                  <a:pt x="9666832" y="1793622"/>
                </a:cubicBezTo>
                <a:cubicBezTo>
                  <a:pt x="9566746" y="1777996"/>
                  <a:pt x="9162678" y="1812601"/>
                  <a:pt x="8997384" y="1793622"/>
                </a:cubicBezTo>
                <a:cubicBezTo>
                  <a:pt x="8832090" y="1774643"/>
                  <a:pt x="8553970" y="1807707"/>
                  <a:pt x="8327935" y="1793622"/>
                </a:cubicBezTo>
                <a:cubicBezTo>
                  <a:pt x="8101900" y="1779537"/>
                  <a:pt x="7747042" y="1807085"/>
                  <a:pt x="7444264" y="1793622"/>
                </a:cubicBezTo>
                <a:cubicBezTo>
                  <a:pt x="7141486" y="1780159"/>
                  <a:pt x="6979712" y="1800171"/>
                  <a:pt x="6560592" y="1793622"/>
                </a:cubicBezTo>
                <a:cubicBezTo>
                  <a:pt x="6141472" y="1787073"/>
                  <a:pt x="6097044" y="1760338"/>
                  <a:pt x="5784032" y="1793622"/>
                </a:cubicBezTo>
                <a:cubicBezTo>
                  <a:pt x="5471020" y="1826906"/>
                  <a:pt x="5357626" y="1779520"/>
                  <a:pt x="5221696" y="1793622"/>
                </a:cubicBezTo>
                <a:cubicBezTo>
                  <a:pt x="5085766" y="1807724"/>
                  <a:pt x="4909890" y="1799961"/>
                  <a:pt x="4659359" y="1793622"/>
                </a:cubicBezTo>
                <a:cubicBezTo>
                  <a:pt x="4408828" y="1787283"/>
                  <a:pt x="4395791" y="1780193"/>
                  <a:pt x="4204135" y="1793622"/>
                </a:cubicBezTo>
                <a:cubicBezTo>
                  <a:pt x="4012479" y="1807051"/>
                  <a:pt x="3572712" y="1809141"/>
                  <a:pt x="3320463" y="1793622"/>
                </a:cubicBezTo>
                <a:cubicBezTo>
                  <a:pt x="3068214" y="1778103"/>
                  <a:pt x="3002303" y="1810164"/>
                  <a:pt x="2758127" y="1793622"/>
                </a:cubicBezTo>
                <a:cubicBezTo>
                  <a:pt x="2513951" y="1777080"/>
                  <a:pt x="2576603" y="1808860"/>
                  <a:pt x="2410013" y="1793622"/>
                </a:cubicBezTo>
                <a:cubicBezTo>
                  <a:pt x="2243423" y="1778384"/>
                  <a:pt x="2099952" y="1804319"/>
                  <a:pt x="1954789" y="1793622"/>
                </a:cubicBezTo>
                <a:cubicBezTo>
                  <a:pt x="1809626" y="1782925"/>
                  <a:pt x="1586673" y="1795506"/>
                  <a:pt x="1392452" y="1793622"/>
                </a:cubicBezTo>
                <a:cubicBezTo>
                  <a:pt x="1198231" y="1791738"/>
                  <a:pt x="1150566" y="1784760"/>
                  <a:pt x="1044339" y="1793622"/>
                </a:cubicBezTo>
                <a:cubicBezTo>
                  <a:pt x="938112" y="1802484"/>
                  <a:pt x="481052" y="1743391"/>
                  <a:pt x="0" y="1793622"/>
                </a:cubicBezTo>
                <a:cubicBezTo>
                  <a:pt x="23512" y="1644535"/>
                  <a:pt x="664" y="1452154"/>
                  <a:pt x="0" y="1195748"/>
                </a:cubicBezTo>
                <a:cubicBezTo>
                  <a:pt x="-664" y="939342"/>
                  <a:pt x="-27950" y="830271"/>
                  <a:pt x="0" y="579938"/>
                </a:cubicBezTo>
                <a:cubicBezTo>
                  <a:pt x="27950" y="329605"/>
                  <a:pt x="-21782" y="118590"/>
                  <a:pt x="0" y="0"/>
                </a:cubicBezTo>
                <a:close/>
              </a:path>
              <a:path w="10711171" h="1793622" stroke="0" extrusionOk="0">
                <a:moveTo>
                  <a:pt x="0" y="0"/>
                </a:moveTo>
                <a:cubicBezTo>
                  <a:pt x="348859" y="9593"/>
                  <a:pt x="589419" y="16571"/>
                  <a:pt x="883672" y="0"/>
                </a:cubicBezTo>
                <a:cubicBezTo>
                  <a:pt x="1177925" y="-16571"/>
                  <a:pt x="1308309" y="-17889"/>
                  <a:pt x="1446008" y="0"/>
                </a:cubicBezTo>
                <a:cubicBezTo>
                  <a:pt x="1583707" y="17889"/>
                  <a:pt x="1787103" y="-19250"/>
                  <a:pt x="2008345" y="0"/>
                </a:cubicBezTo>
                <a:cubicBezTo>
                  <a:pt x="2229587" y="19250"/>
                  <a:pt x="2338942" y="-12901"/>
                  <a:pt x="2463569" y="0"/>
                </a:cubicBezTo>
                <a:cubicBezTo>
                  <a:pt x="2588196" y="12901"/>
                  <a:pt x="2856282" y="-28009"/>
                  <a:pt x="3025906" y="0"/>
                </a:cubicBezTo>
                <a:cubicBezTo>
                  <a:pt x="3195530" y="28009"/>
                  <a:pt x="3499458" y="-9398"/>
                  <a:pt x="3695354" y="0"/>
                </a:cubicBezTo>
                <a:cubicBezTo>
                  <a:pt x="3891250" y="9398"/>
                  <a:pt x="4089875" y="-2777"/>
                  <a:pt x="4257690" y="0"/>
                </a:cubicBezTo>
                <a:cubicBezTo>
                  <a:pt x="4425505" y="2777"/>
                  <a:pt x="4909729" y="-21012"/>
                  <a:pt x="5141362" y="0"/>
                </a:cubicBezTo>
                <a:cubicBezTo>
                  <a:pt x="5372995" y="21012"/>
                  <a:pt x="5642843" y="-3219"/>
                  <a:pt x="5810810" y="0"/>
                </a:cubicBezTo>
                <a:cubicBezTo>
                  <a:pt x="5978777" y="3219"/>
                  <a:pt x="6051187" y="-13888"/>
                  <a:pt x="6158923" y="0"/>
                </a:cubicBezTo>
                <a:cubicBezTo>
                  <a:pt x="6266659" y="13888"/>
                  <a:pt x="6343390" y="6317"/>
                  <a:pt x="6507036" y="0"/>
                </a:cubicBezTo>
                <a:cubicBezTo>
                  <a:pt x="6670682" y="-6317"/>
                  <a:pt x="7112629" y="-22855"/>
                  <a:pt x="7283596" y="0"/>
                </a:cubicBezTo>
                <a:cubicBezTo>
                  <a:pt x="7454563" y="22855"/>
                  <a:pt x="7555891" y="16657"/>
                  <a:pt x="7631709" y="0"/>
                </a:cubicBezTo>
                <a:cubicBezTo>
                  <a:pt x="7707527" y="-16657"/>
                  <a:pt x="8031986" y="-26107"/>
                  <a:pt x="8301158" y="0"/>
                </a:cubicBezTo>
                <a:cubicBezTo>
                  <a:pt x="8570330" y="26107"/>
                  <a:pt x="8841184" y="27200"/>
                  <a:pt x="9184829" y="0"/>
                </a:cubicBezTo>
                <a:cubicBezTo>
                  <a:pt x="9528474" y="-27200"/>
                  <a:pt x="9532672" y="-18645"/>
                  <a:pt x="9747166" y="0"/>
                </a:cubicBezTo>
                <a:cubicBezTo>
                  <a:pt x="9961660" y="18645"/>
                  <a:pt x="10430136" y="15708"/>
                  <a:pt x="10711171" y="0"/>
                </a:cubicBezTo>
                <a:cubicBezTo>
                  <a:pt x="10700637" y="201666"/>
                  <a:pt x="10712087" y="446052"/>
                  <a:pt x="10711171" y="615810"/>
                </a:cubicBezTo>
                <a:cubicBezTo>
                  <a:pt x="10710256" y="785568"/>
                  <a:pt x="10735307" y="1024529"/>
                  <a:pt x="10711171" y="1231620"/>
                </a:cubicBezTo>
                <a:cubicBezTo>
                  <a:pt x="10687036" y="1438711"/>
                  <a:pt x="10723447" y="1674254"/>
                  <a:pt x="10711171" y="1793622"/>
                </a:cubicBezTo>
                <a:cubicBezTo>
                  <a:pt x="10448912" y="1818781"/>
                  <a:pt x="10079052" y="1802678"/>
                  <a:pt x="9827499" y="1793622"/>
                </a:cubicBezTo>
                <a:cubicBezTo>
                  <a:pt x="9575946" y="1784566"/>
                  <a:pt x="9481734" y="1806373"/>
                  <a:pt x="9265163" y="1793622"/>
                </a:cubicBezTo>
                <a:cubicBezTo>
                  <a:pt x="9048592" y="1780871"/>
                  <a:pt x="9022208" y="1783611"/>
                  <a:pt x="8809938" y="1793622"/>
                </a:cubicBezTo>
                <a:cubicBezTo>
                  <a:pt x="8597668" y="1803633"/>
                  <a:pt x="8478168" y="1794533"/>
                  <a:pt x="8354713" y="1793622"/>
                </a:cubicBezTo>
                <a:cubicBezTo>
                  <a:pt x="8231258" y="1792711"/>
                  <a:pt x="8113555" y="1785122"/>
                  <a:pt x="7899489" y="1793622"/>
                </a:cubicBezTo>
                <a:cubicBezTo>
                  <a:pt x="7685423" y="1802122"/>
                  <a:pt x="7697738" y="1799409"/>
                  <a:pt x="7551376" y="1793622"/>
                </a:cubicBezTo>
                <a:cubicBezTo>
                  <a:pt x="7405014" y="1787835"/>
                  <a:pt x="7347387" y="1807503"/>
                  <a:pt x="7203262" y="1793622"/>
                </a:cubicBezTo>
                <a:cubicBezTo>
                  <a:pt x="7059137" y="1779741"/>
                  <a:pt x="6866756" y="1792326"/>
                  <a:pt x="6748038" y="1793622"/>
                </a:cubicBezTo>
                <a:cubicBezTo>
                  <a:pt x="6629320" y="1794918"/>
                  <a:pt x="6179878" y="1832393"/>
                  <a:pt x="5971478" y="1793622"/>
                </a:cubicBezTo>
                <a:cubicBezTo>
                  <a:pt x="5763078" y="1754851"/>
                  <a:pt x="5665109" y="1773914"/>
                  <a:pt x="5409141" y="1793622"/>
                </a:cubicBezTo>
                <a:cubicBezTo>
                  <a:pt x="5153173" y="1813330"/>
                  <a:pt x="4940403" y="1808391"/>
                  <a:pt x="4525470" y="1793622"/>
                </a:cubicBezTo>
                <a:cubicBezTo>
                  <a:pt x="4110537" y="1778853"/>
                  <a:pt x="3992011" y="1820299"/>
                  <a:pt x="3748910" y="1793622"/>
                </a:cubicBezTo>
                <a:cubicBezTo>
                  <a:pt x="3505809" y="1766945"/>
                  <a:pt x="3466015" y="1777606"/>
                  <a:pt x="3293685" y="1793622"/>
                </a:cubicBezTo>
                <a:cubicBezTo>
                  <a:pt x="3121356" y="1809638"/>
                  <a:pt x="3065036" y="1783643"/>
                  <a:pt x="2838460" y="1793622"/>
                </a:cubicBezTo>
                <a:cubicBezTo>
                  <a:pt x="2611885" y="1803601"/>
                  <a:pt x="2375784" y="1819690"/>
                  <a:pt x="2169012" y="1793622"/>
                </a:cubicBezTo>
                <a:cubicBezTo>
                  <a:pt x="1962240" y="1767554"/>
                  <a:pt x="1724947" y="1801424"/>
                  <a:pt x="1606676" y="1793622"/>
                </a:cubicBezTo>
                <a:cubicBezTo>
                  <a:pt x="1488405" y="1785820"/>
                  <a:pt x="1355736" y="1781148"/>
                  <a:pt x="1151451" y="1793622"/>
                </a:cubicBezTo>
                <a:cubicBezTo>
                  <a:pt x="947167" y="1806096"/>
                  <a:pt x="833354" y="1783045"/>
                  <a:pt x="589114" y="1793622"/>
                </a:cubicBezTo>
                <a:cubicBezTo>
                  <a:pt x="344874" y="1804199"/>
                  <a:pt x="166539" y="1820293"/>
                  <a:pt x="0" y="1793622"/>
                </a:cubicBezTo>
                <a:cubicBezTo>
                  <a:pt x="4582" y="1584191"/>
                  <a:pt x="16061" y="1360306"/>
                  <a:pt x="0" y="1159876"/>
                </a:cubicBezTo>
                <a:cubicBezTo>
                  <a:pt x="-16061" y="959446"/>
                  <a:pt x="25676" y="745865"/>
                  <a:pt x="0" y="526129"/>
                </a:cubicBezTo>
                <a:cubicBezTo>
                  <a:pt x="-25676" y="306393"/>
                  <a:pt x="5436" y="220351"/>
                  <a:pt x="0" y="0"/>
                </a:cubicBezTo>
                <a:close/>
              </a:path>
            </a:pathLst>
          </a:custGeom>
          <a:ln w="38100">
            <a:solidFill>
              <a:srgbClr val="F3DA9F"/>
            </a:solidFill>
            <a:prstDash val="sysDash"/>
            <a:extLst>
              <a:ext uri="{C807C97D-BFC1-408E-A445-0C87EB9F89A2}">
                <ask:lineSketchStyleProps xmlns:ask="http://schemas.microsoft.com/office/drawing/2018/sketchyshapes" sd="529853401">
                  <a:prstGeom prst="rect">
                    <a:avLst/>
                  </a:prstGeom>
                  <ask:type>
                    <ask:lineSketchFreehand/>
                  </ask:type>
                </ask:lineSketchStyleProps>
              </a:ext>
            </a:extLst>
          </a:ln>
        </p:spPr>
      </p:pic>
      <p:pic>
        <p:nvPicPr>
          <p:cNvPr id="50" name="Graphic 49" descr="Research with solid fill">
            <a:extLst>
              <a:ext uri="{FF2B5EF4-FFF2-40B4-BE49-F238E27FC236}">
                <a16:creationId xmlns:a16="http://schemas.microsoft.com/office/drawing/2014/main" id="{797A1B11-1810-D551-C3DB-065D61C736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525918" y="5423269"/>
            <a:ext cx="2620502" cy="26216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8"/>
          <p:cNvSpPr/>
          <p:nvPr/>
        </p:nvSpPr>
        <p:spPr>
          <a:xfrm>
            <a:off x="1087074" y="2023321"/>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25" name="Text 9"/>
          <p:cNvSpPr/>
          <p:nvPr/>
        </p:nvSpPr>
        <p:spPr>
          <a:xfrm>
            <a:off x="1087074" y="235407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does the RAM distribution tell us about market preferences for performance versus budget?</a:t>
            </a:r>
            <a:endParaRPr lang="en-US" sz="900" dirty="0"/>
          </a:p>
        </p:txBody>
      </p:sp>
      <p:sp>
        <p:nvSpPr>
          <p:cNvPr id="26" name="Text 10"/>
          <p:cNvSpPr/>
          <p:nvPr/>
        </p:nvSpPr>
        <p:spPr>
          <a:xfrm>
            <a:off x="1087074" y="2587321"/>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does screen size distribution correlate with specific laptop categories (e.g., ultrabooks vs. gaming laptops)?</a:t>
            </a:r>
            <a:endParaRPr lang="en-US" sz="900" dirty="0"/>
          </a:p>
        </p:txBody>
      </p:sp>
      <p:sp>
        <p:nvSpPr>
          <p:cNvPr id="27" name="Text 11"/>
          <p:cNvSpPr/>
          <p:nvPr/>
        </p:nvSpPr>
        <p:spPr>
          <a:xfrm>
            <a:off x="8229600" y="6864237"/>
            <a:ext cx="1912263"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Data Patterns &amp; Insights</a:t>
            </a:r>
            <a:endParaRPr lang="en-US" sz="1300" dirty="0"/>
          </a:p>
        </p:txBody>
      </p:sp>
      <p:sp>
        <p:nvSpPr>
          <p:cNvPr id="28" name="Text 12"/>
          <p:cNvSpPr/>
          <p:nvPr/>
        </p:nvSpPr>
        <p:spPr>
          <a:xfrm>
            <a:off x="8229600" y="7194993"/>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The prevalence of 8GB/16GB RAM suggests a sweet spot for consumer needs, balancing cost and capability.</a:t>
            </a:r>
            <a:endParaRPr lang="en-US" sz="900" dirty="0"/>
          </a:p>
        </p:txBody>
      </p:sp>
      <p:sp>
        <p:nvSpPr>
          <p:cNvPr id="29" name="Text 13"/>
          <p:cNvSpPr/>
          <p:nvPr/>
        </p:nvSpPr>
        <p:spPr>
          <a:xfrm>
            <a:off x="8229600" y="742823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The dominance of 15.6" screens indicates a strong demand for standard-sized, versatile laptops.</a:t>
            </a:r>
            <a:endParaRPr lang="en-US" sz="900" dirty="0"/>
          </a:p>
        </p:txBody>
      </p:sp>
      <p:sp>
        <p:nvSpPr>
          <p:cNvPr id="30" name="Text 14"/>
          <p:cNvSpPr/>
          <p:nvPr/>
        </p:nvSpPr>
        <p:spPr>
          <a:xfrm>
            <a:off x="8229600" y="7661480"/>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Weight distribution suggests a preference for moderate portability, with very light or very heavy laptops being niche.</a:t>
            </a:r>
            <a:endParaRPr lang="en-US" sz="900" dirty="0"/>
          </a:p>
        </p:txBody>
      </p:sp>
      <p:sp>
        <p:nvSpPr>
          <p:cNvPr id="2" name="Text 0">
            <a:extLst>
              <a:ext uri="{FF2B5EF4-FFF2-40B4-BE49-F238E27FC236}">
                <a16:creationId xmlns:a16="http://schemas.microsoft.com/office/drawing/2014/main" id="{0A13A702-D5E4-5087-9CA3-699D6DD3970A}"/>
              </a:ext>
            </a:extLst>
          </p:cNvPr>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a:extLst>
              <a:ext uri="{FF2B5EF4-FFF2-40B4-BE49-F238E27FC236}">
                <a16:creationId xmlns:a16="http://schemas.microsoft.com/office/drawing/2014/main" id="{4F2F9943-F8D5-DA3B-BCC8-365E1D30EADA}"/>
              </a:ext>
            </a:extLst>
          </p:cNvPr>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pic>
        <p:nvPicPr>
          <p:cNvPr id="4" name="Picture 3">
            <a:extLst>
              <a:ext uri="{FF2B5EF4-FFF2-40B4-BE49-F238E27FC236}">
                <a16:creationId xmlns:a16="http://schemas.microsoft.com/office/drawing/2014/main" id="{433FAC03-A9FC-AF75-EE11-F0DCD0AFE8D7}"/>
              </a:ext>
            </a:extLst>
          </p:cNvPr>
          <p:cNvPicPr>
            <a:picLocks noGrp="1" noRot="1" noMove="1" noResize="1" noEditPoints="1" noAdjustHandles="1" noChangeArrowheads="1" noChangeShapeType="1" noCrop="1"/>
          </p:cNvPicPr>
          <p:nvPr/>
        </p:nvPicPr>
        <p:blipFill>
          <a:blip r:embed="rId2"/>
          <a:stretch>
            <a:fillRect/>
          </a:stretch>
        </p:blipFill>
        <p:spPr>
          <a:xfrm>
            <a:off x="12725134" y="7799029"/>
            <a:ext cx="1905266" cy="419158"/>
          </a:xfrm>
          <a:prstGeom prst="rect">
            <a:avLst/>
          </a:prstGeom>
        </p:spPr>
      </p:pic>
      <p:pic>
        <p:nvPicPr>
          <p:cNvPr id="5" name="Image 0" descr="preencoded.png">
            <a:extLst>
              <a:ext uri="{FF2B5EF4-FFF2-40B4-BE49-F238E27FC236}">
                <a16:creationId xmlns:a16="http://schemas.microsoft.com/office/drawing/2014/main" id="{C8ED1739-D7AF-7FAC-CDAA-972124C91116}"/>
              </a:ext>
            </a:extLst>
          </p:cNvPr>
          <p:cNvPicPr>
            <a:picLocks noChangeAspect="1"/>
          </p:cNvPicPr>
          <p:nvPr/>
        </p:nvPicPr>
        <p:blipFill>
          <a:blip r:embed="rId3"/>
          <a:stretch>
            <a:fillRect/>
          </a:stretch>
        </p:blipFill>
        <p:spPr>
          <a:xfrm>
            <a:off x="430568" y="4433104"/>
            <a:ext cx="5518819" cy="3090507"/>
          </a:xfrm>
          <a:prstGeom prst="rect">
            <a:avLst/>
          </a:prstGeom>
        </p:spPr>
      </p:pic>
      <p:pic>
        <p:nvPicPr>
          <p:cNvPr id="6" name="Image 1" descr="preencoded.png">
            <a:extLst>
              <a:ext uri="{FF2B5EF4-FFF2-40B4-BE49-F238E27FC236}">
                <a16:creationId xmlns:a16="http://schemas.microsoft.com/office/drawing/2014/main" id="{9C11FD87-8D07-468A-1242-627051514D71}"/>
              </a:ext>
            </a:extLst>
          </p:cNvPr>
          <p:cNvPicPr>
            <a:picLocks noChangeAspect="1"/>
          </p:cNvPicPr>
          <p:nvPr/>
        </p:nvPicPr>
        <p:blipFill>
          <a:blip r:embed="rId4"/>
          <a:stretch>
            <a:fillRect/>
          </a:stretch>
        </p:blipFill>
        <p:spPr>
          <a:xfrm>
            <a:off x="6313219" y="4028838"/>
            <a:ext cx="4668972" cy="2614599"/>
          </a:xfrm>
          <a:prstGeom prst="rect">
            <a:avLst/>
          </a:prstGeom>
        </p:spPr>
      </p:pic>
      <p:pic>
        <p:nvPicPr>
          <p:cNvPr id="7" name="Image 2" descr="preencoded.png">
            <a:extLst>
              <a:ext uri="{FF2B5EF4-FFF2-40B4-BE49-F238E27FC236}">
                <a16:creationId xmlns:a16="http://schemas.microsoft.com/office/drawing/2014/main" id="{1B3490E9-0D9D-389A-9E3D-FB1B7A13A720}"/>
              </a:ext>
            </a:extLst>
          </p:cNvPr>
          <p:cNvPicPr>
            <a:picLocks noChangeAspect="1"/>
          </p:cNvPicPr>
          <p:nvPr/>
        </p:nvPicPr>
        <p:blipFill>
          <a:blip r:embed="rId5"/>
          <a:stretch>
            <a:fillRect/>
          </a:stretch>
        </p:blipFill>
        <p:spPr>
          <a:xfrm>
            <a:off x="9359164" y="1394111"/>
            <a:ext cx="4491240" cy="2515069"/>
          </a:xfrm>
          <a:prstGeom prst="rect">
            <a:avLst/>
          </a:prstGeom>
        </p:spPr>
      </p:pic>
    </p:spTree>
    <p:extLst>
      <p:ext uri="{BB962C8B-B14F-4D97-AF65-F5344CB8AC3E}">
        <p14:creationId xmlns:p14="http://schemas.microsoft.com/office/powerpoint/2010/main" val="172824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4" name="Text 2"/>
          <p:cNvSpPr/>
          <p:nvPr/>
        </p:nvSpPr>
        <p:spPr>
          <a:xfrm>
            <a:off x="418862" y="1291233"/>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RAM Distribution</a:t>
            </a:r>
            <a:endParaRPr lang="en-US" sz="1300" dirty="0"/>
          </a:p>
        </p:txBody>
      </p:sp>
      <p:pic>
        <p:nvPicPr>
          <p:cNvPr id="5"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418862" y="1681759"/>
            <a:ext cx="10744438" cy="6016826"/>
          </a:xfrm>
          <a:prstGeom prst="rect">
            <a:avLst/>
          </a:prstGeom>
        </p:spPr>
      </p:pic>
      <p:sp>
        <p:nvSpPr>
          <p:cNvPr id="6" name="Text 3"/>
          <p:cNvSpPr/>
          <p:nvPr/>
        </p:nvSpPr>
        <p:spPr>
          <a:xfrm>
            <a:off x="697642" y="7779189"/>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majority of laptops fall into the 8GB and 16GB RAM categories, reflecting current market standards for performance.</a:t>
            </a:r>
            <a:endParaRPr lang="en-US" sz="900" dirty="0"/>
          </a:p>
        </p:txBody>
      </p:sp>
      <p:pic>
        <p:nvPicPr>
          <p:cNvPr id="21" name="Picture 20">
            <a:extLst>
              <a:ext uri="{FF2B5EF4-FFF2-40B4-BE49-F238E27FC236}">
                <a16:creationId xmlns:a16="http://schemas.microsoft.com/office/drawing/2014/main" id="{596A106C-1A8B-C5EE-3163-907AD0AC6EE6}"/>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pic>
        <p:nvPicPr>
          <p:cNvPr id="22" name="Picture 21">
            <a:extLst>
              <a:ext uri="{FF2B5EF4-FFF2-40B4-BE49-F238E27FC236}">
                <a16:creationId xmlns:a16="http://schemas.microsoft.com/office/drawing/2014/main" id="{DEAB43AC-5547-A9AD-0AD6-C0FD1FF6F3C7}"/>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782359"/>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21" name="Text 4"/>
          <p:cNvSpPr/>
          <p:nvPr/>
        </p:nvSpPr>
        <p:spPr>
          <a:xfrm>
            <a:off x="418862" y="1050254"/>
            <a:ext cx="1895951"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Screen Size Distribution</a:t>
            </a:r>
            <a:endParaRPr lang="en-US" sz="1300" dirty="0"/>
          </a:p>
        </p:txBody>
      </p:sp>
      <p:pic>
        <p:nvPicPr>
          <p:cNvPr id="22" name="Image 1"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37950" y="1253850"/>
            <a:ext cx="11819810" cy="6619029"/>
          </a:xfrm>
          <a:prstGeom prst="rect">
            <a:avLst/>
          </a:prstGeom>
        </p:spPr>
      </p:pic>
      <p:sp>
        <p:nvSpPr>
          <p:cNvPr id="23" name="Text 5"/>
          <p:cNvSpPr/>
          <p:nvPr/>
        </p:nvSpPr>
        <p:spPr>
          <a:xfrm>
            <a:off x="418862" y="7940150"/>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15.6-inch displays dominate the market, indicating a preference for larger screens, likely due to productivity and multimedia usage.</a:t>
            </a:r>
            <a:endParaRPr lang="en-US" sz="900" dirty="0"/>
          </a:p>
        </p:txBody>
      </p:sp>
      <p:pic>
        <p:nvPicPr>
          <p:cNvPr id="25" name="Picture 24">
            <a:extLst>
              <a:ext uri="{FF2B5EF4-FFF2-40B4-BE49-F238E27FC236}">
                <a16:creationId xmlns:a16="http://schemas.microsoft.com/office/drawing/2014/main" id="{9BB24623-F46E-40D4-4D25-ACCB6457D02E}"/>
              </a:ext>
            </a:extLst>
          </p:cNvPr>
          <p:cNvPicPr>
            <a:picLocks noGrp="1" noRot="1" noMove="1" noResize="1" noEditPoints="1" noAdjustHandles="1" noChangeArrowheads="1" noChangeShapeType="1" noCrop="1"/>
          </p:cNvPicPr>
          <p:nvPr/>
        </p:nvPicPr>
        <p:blipFill>
          <a:blip r:embed="rId5"/>
          <a:stretch>
            <a:fillRect/>
          </a:stretch>
        </p:blipFill>
        <p:spPr>
          <a:xfrm>
            <a:off x="12876848" y="7799029"/>
            <a:ext cx="1753552" cy="419158"/>
          </a:xfrm>
          <a:prstGeom prst="rect">
            <a:avLst/>
          </a:prstGeom>
        </p:spPr>
      </p:pic>
      <p:pic>
        <p:nvPicPr>
          <p:cNvPr id="26" name="Picture 25">
            <a:extLst>
              <a:ext uri="{FF2B5EF4-FFF2-40B4-BE49-F238E27FC236}">
                <a16:creationId xmlns:a16="http://schemas.microsoft.com/office/drawing/2014/main" id="{293BAF8F-4179-D28B-8EAF-B1275984D29C}"/>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40709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Data Distribution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distribution of key laptop features provides valuable insights into market supply, common configurations, and potential areas for strategic pricing.</a:t>
            </a:r>
            <a:endParaRPr lang="en-US" sz="900" dirty="0"/>
          </a:p>
        </p:txBody>
      </p:sp>
      <p:sp>
        <p:nvSpPr>
          <p:cNvPr id="21" name="Text 6"/>
          <p:cNvSpPr/>
          <p:nvPr/>
        </p:nvSpPr>
        <p:spPr>
          <a:xfrm>
            <a:off x="411241" y="1280397"/>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Weight Distribution</a:t>
            </a:r>
            <a:endParaRPr lang="en-US" sz="1300" dirty="0"/>
          </a:p>
        </p:txBody>
      </p:sp>
      <p:pic>
        <p:nvPicPr>
          <p:cNvPr id="22" name="Image 2"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418862" y="1623392"/>
            <a:ext cx="10749128" cy="6019453"/>
          </a:xfrm>
          <a:prstGeom prst="rect">
            <a:avLst/>
          </a:prstGeom>
        </p:spPr>
      </p:pic>
      <p:sp>
        <p:nvSpPr>
          <p:cNvPr id="32" name="Text 7"/>
          <p:cNvSpPr/>
          <p:nvPr/>
        </p:nvSpPr>
        <p:spPr>
          <a:xfrm>
            <a:off x="837724" y="7749791"/>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Mid-range weight (1.5-2 kg) is most common, balancing portability and performance needs.</a:t>
            </a:r>
            <a:endParaRPr lang="en-US" sz="900" dirty="0"/>
          </a:p>
        </p:txBody>
      </p:sp>
      <p:pic>
        <p:nvPicPr>
          <p:cNvPr id="33" name="Picture 32">
            <a:extLst>
              <a:ext uri="{FF2B5EF4-FFF2-40B4-BE49-F238E27FC236}">
                <a16:creationId xmlns:a16="http://schemas.microsoft.com/office/drawing/2014/main" id="{9F48B21B-2F13-FAD9-442F-0418E5165D5D}"/>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pic>
        <p:nvPicPr>
          <p:cNvPr id="34" name="Picture 33">
            <a:extLst>
              <a:ext uri="{FF2B5EF4-FFF2-40B4-BE49-F238E27FC236}">
                <a16:creationId xmlns:a16="http://schemas.microsoft.com/office/drawing/2014/main" id="{21393285-CF88-E23B-393B-DB6C818909E9}"/>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8862" y="329089"/>
            <a:ext cx="3338274"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Market Segment Analysis</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 detailed examination of price distributions across different laptop categories reveals distinct market dynamics and consumer value propositions, crucial for targeted strategies.</a:t>
            </a:r>
            <a:endParaRPr lang="en-US" sz="900" dirty="0"/>
          </a:p>
        </p:txBody>
      </p:sp>
      <p:sp>
        <p:nvSpPr>
          <p:cNvPr id="4" name="Shape 2"/>
          <p:cNvSpPr/>
          <p:nvPr/>
        </p:nvSpPr>
        <p:spPr>
          <a:xfrm>
            <a:off x="418862" y="1246346"/>
            <a:ext cx="6836450" cy="1259443"/>
          </a:xfrm>
          <a:prstGeom prst="roundRect">
            <a:avLst>
              <a:gd name="adj" fmla="val 3991"/>
            </a:avLst>
          </a:prstGeom>
          <a:solidFill>
            <a:srgbClr val="252222">
              <a:alpha val="95000"/>
            </a:srgbClr>
          </a:solidFill>
          <a:ln w="15240">
            <a:solidFill>
              <a:srgbClr val="434171"/>
            </a:solidFill>
            <a:prstDash val="solid"/>
          </a:ln>
        </p:spPr>
        <p:txBody>
          <a:bodyPr/>
          <a:lstStyle/>
          <a:p>
            <a:endParaRPr lang="en-US"/>
          </a:p>
        </p:txBody>
      </p:sp>
      <p:sp>
        <p:nvSpPr>
          <p:cNvPr id="5" name="Shape 3"/>
          <p:cNvSpPr/>
          <p:nvPr/>
        </p:nvSpPr>
        <p:spPr>
          <a:xfrm>
            <a:off x="434102" y="1261586"/>
            <a:ext cx="6805970" cy="358973"/>
          </a:xfrm>
          <a:prstGeom prst="roundRect">
            <a:avLst>
              <a:gd name="adj" fmla="val 8909"/>
            </a:avLst>
          </a:prstGeom>
          <a:solidFill>
            <a:srgbClr val="2A2858"/>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3747373" y="1325047"/>
            <a:ext cx="179427" cy="224314"/>
          </a:xfrm>
          <a:prstGeom prst="rect">
            <a:avLst/>
          </a:prstGeom>
        </p:spPr>
      </p:pic>
      <p:sp>
        <p:nvSpPr>
          <p:cNvPr id="7" name="Text 4"/>
          <p:cNvSpPr/>
          <p:nvPr/>
        </p:nvSpPr>
        <p:spPr>
          <a:xfrm>
            <a:off x="553760" y="17402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Gaming Laptops</a:t>
            </a:r>
            <a:endParaRPr lang="en-US" sz="1100" dirty="0"/>
          </a:p>
        </p:txBody>
      </p:sp>
      <p:sp>
        <p:nvSpPr>
          <p:cNvPr id="8" name="Text 5"/>
          <p:cNvSpPr/>
          <p:nvPr/>
        </p:nvSpPr>
        <p:spPr>
          <a:xfrm>
            <a:off x="553760" y="1987987"/>
            <a:ext cx="6566654"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Characterized by high-end processors, dedicated graphics cards, and advanced cooling. These command premium prices with </a:t>
            </a:r>
            <a:r>
              <a:rPr lang="en-US" sz="900" b="1" dirty="0">
                <a:solidFill>
                  <a:srgbClr val="E5E0DF"/>
                </a:solidFill>
                <a:latin typeface="Overpass" pitchFamily="34" charset="0"/>
                <a:ea typeface="Overpass" pitchFamily="34" charset="-122"/>
                <a:cs typeface="Overpass" pitchFamily="34" charset="-120"/>
              </a:rPr>
              <a:t>significant variability</a:t>
            </a:r>
            <a:r>
              <a:rPr lang="en-US" sz="900" dirty="0">
                <a:solidFill>
                  <a:srgbClr val="E5E0DF"/>
                </a:solidFill>
                <a:latin typeface="Overpass" pitchFamily="34" charset="0"/>
                <a:ea typeface="Overpass" pitchFamily="34" charset="-122"/>
                <a:cs typeface="Overpass" pitchFamily="34" charset="-120"/>
              </a:rPr>
              <a:t> based on component specifications and brand prestige. Performance drives pricing.</a:t>
            </a:r>
            <a:endParaRPr lang="en-US" sz="900" dirty="0"/>
          </a:p>
        </p:txBody>
      </p:sp>
      <p:sp>
        <p:nvSpPr>
          <p:cNvPr id="9" name="Shape 6"/>
          <p:cNvSpPr/>
          <p:nvPr/>
        </p:nvSpPr>
        <p:spPr>
          <a:xfrm>
            <a:off x="7374969" y="1246346"/>
            <a:ext cx="6836569" cy="1259443"/>
          </a:xfrm>
          <a:prstGeom prst="roundRect">
            <a:avLst>
              <a:gd name="adj" fmla="val 3991"/>
            </a:avLst>
          </a:prstGeom>
          <a:solidFill>
            <a:srgbClr val="252222">
              <a:alpha val="95000"/>
            </a:srgbClr>
          </a:solidFill>
          <a:ln w="15240">
            <a:solidFill>
              <a:srgbClr val="434171"/>
            </a:solidFill>
            <a:prstDash val="solid"/>
          </a:ln>
        </p:spPr>
        <p:txBody>
          <a:bodyPr/>
          <a:lstStyle/>
          <a:p>
            <a:endParaRPr lang="en-US"/>
          </a:p>
        </p:txBody>
      </p:sp>
      <p:sp>
        <p:nvSpPr>
          <p:cNvPr id="10" name="Shape 7"/>
          <p:cNvSpPr/>
          <p:nvPr/>
        </p:nvSpPr>
        <p:spPr>
          <a:xfrm>
            <a:off x="7390209" y="1261586"/>
            <a:ext cx="6806089" cy="358973"/>
          </a:xfrm>
          <a:prstGeom prst="roundRect">
            <a:avLst>
              <a:gd name="adj" fmla="val 8909"/>
            </a:avLst>
          </a:prstGeom>
          <a:solidFill>
            <a:srgbClr val="2A2858"/>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10703481" y="1325047"/>
            <a:ext cx="179427" cy="224314"/>
          </a:xfrm>
          <a:prstGeom prst="rect">
            <a:avLst/>
          </a:prstGeom>
        </p:spPr>
      </p:pic>
      <p:sp>
        <p:nvSpPr>
          <p:cNvPr id="12" name="Text 8"/>
          <p:cNvSpPr/>
          <p:nvPr/>
        </p:nvSpPr>
        <p:spPr>
          <a:xfrm>
            <a:off x="7509867" y="17402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Business Laptops</a:t>
            </a:r>
            <a:endParaRPr lang="en-US" sz="1100" dirty="0"/>
          </a:p>
        </p:txBody>
      </p:sp>
      <p:sp>
        <p:nvSpPr>
          <p:cNvPr id="13" name="Text 9"/>
          <p:cNvSpPr/>
          <p:nvPr/>
        </p:nvSpPr>
        <p:spPr>
          <a:xfrm>
            <a:off x="7509867" y="1987987"/>
            <a:ext cx="6566773"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Prioritize reliability, security features, and durability. Pricing is typically moderate to high, with </a:t>
            </a:r>
            <a:r>
              <a:rPr lang="en-US" sz="900" b="1" dirty="0">
                <a:solidFill>
                  <a:srgbClr val="E5E0DF"/>
                </a:solidFill>
                <a:latin typeface="Overpass" pitchFamily="34" charset="0"/>
                <a:ea typeface="Overpass" pitchFamily="34" charset="-122"/>
                <a:cs typeface="Overpass" pitchFamily="34" charset="-120"/>
              </a:rPr>
              <a:t>less variability</a:t>
            </a:r>
            <a:r>
              <a:rPr lang="en-US" sz="900" dirty="0">
                <a:solidFill>
                  <a:srgbClr val="E5E0DF"/>
                </a:solidFill>
                <a:latin typeface="Overpass" pitchFamily="34" charset="0"/>
                <a:ea typeface="Overpass" pitchFamily="34" charset="-122"/>
                <a:cs typeface="Overpass" pitchFamily="34" charset="-120"/>
              </a:rPr>
              <a:t> than gaming, reflecting enterprise-grade components, extended warranties, and professional software bundles.</a:t>
            </a:r>
            <a:endParaRPr lang="en-US" sz="900" dirty="0"/>
          </a:p>
        </p:txBody>
      </p:sp>
      <p:sp>
        <p:nvSpPr>
          <p:cNvPr id="14" name="Shape 10"/>
          <p:cNvSpPr/>
          <p:nvPr/>
        </p:nvSpPr>
        <p:spPr>
          <a:xfrm>
            <a:off x="418862" y="2625447"/>
            <a:ext cx="6836450" cy="1450896"/>
          </a:xfrm>
          <a:prstGeom prst="roundRect">
            <a:avLst>
              <a:gd name="adj" fmla="val 3465"/>
            </a:avLst>
          </a:prstGeom>
          <a:solidFill>
            <a:srgbClr val="252222">
              <a:alpha val="95000"/>
            </a:srgbClr>
          </a:solidFill>
          <a:ln w="15240">
            <a:solidFill>
              <a:srgbClr val="434171"/>
            </a:solidFill>
            <a:prstDash val="solid"/>
          </a:ln>
        </p:spPr>
        <p:txBody>
          <a:bodyPr/>
          <a:lstStyle/>
          <a:p>
            <a:endParaRPr lang="en-US"/>
          </a:p>
        </p:txBody>
      </p:sp>
      <p:sp>
        <p:nvSpPr>
          <p:cNvPr id="15" name="Shape 11"/>
          <p:cNvSpPr/>
          <p:nvPr/>
        </p:nvSpPr>
        <p:spPr>
          <a:xfrm>
            <a:off x="434102" y="2640687"/>
            <a:ext cx="6805970" cy="358973"/>
          </a:xfrm>
          <a:prstGeom prst="roundRect">
            <a:avLst>
              <a:gd name="adj" fmla="val 8909"/>
            </a:avLst>
          </a:prstGeom>
          <a:solidFill>
            <a:srgbClr val="2A2858"/>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3747373" y="2704148"/>
            <a:ext cx="179427" cy="224314"/>
          </a:xfrm>
          <a:prstGeom prst="rect">
            <a:avLst/>
          </a:prstGeom>
        </p:spPr>
      </p:pic>
      <p:sp>
        <p:nvSpPr>
          <p:cNvPr id="17" name="Text 12"/>
          <p:cNvSpPr/>
          <p:nvPr/>
        </p:nvSpPr>
        <p:spPr>
          <a:xfrm>
            <a:off x="553760" y="31193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Ultrabooks</a:t>
            </a:r>
            <a:endParaRPr lang="en-US" sz="1100" dirty="0"/>
          </a:p>
        </p:txBody>
      </p:sp>
      <p:sp>
        <p:nvSpPr>
          <p:cNvPr id="18" name="Text 13"/>
          <p:cNvSpPr/>
          <p:nvPr/>
        </p:nvSpPr>
        <p:spPr>
          <a:xfrm>
            <a:off x="553760" y="3367088"/>
            <a:ext cx="6566654" cy="574358"/>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Defined by their thin and light design, long battery life, and often premium build materials. They feature higher prices driven by advanced engineering and aesthetics, showing </a:t>
            </a:r>
            <a:r>
              <a:rPr lang="en-US" sz="900" b="1" dirty="0">
                <a:solidFill>
                  <a:srgbClr val="E5E0DF"/>
                </a:solidFill>
                <a:latin typeface="Overpass" pitchFamily="34" charset="0"/>
                <a:ea typeface="Overpass" pitchFamily="34" charset="-122"/>
                <a:cs typeface="Overpass" pitchFamily="34" charset="-120"/>
              </a:rPr>
              <a:t>moderate price variability</a:t>
            </a:r>
            <a:r>
              <a:rPr lang="en-US" sz="900" dirty="0">
                <a:solidFill>
                  <a:srgbClr val="E5E0DF"/>
                </a:solidFill>
                <a:latin typeface="Overpass" pitchFamily="34" charset="0"/>
                <a:ea typeface="Overpass" pitchFamily="34" charset="-122"/>
                <a:cs typeface="Overpass" pitchFamily="34" charset="-120"/>
              </a:rPr>
              <a:t> related to design and component efficiency.</a:t>
            </a:r>
            <a:endParaRPr lang="en-US" sz="900" dirty="0"/>
          </a:p>
        </p:txBody>
      </p:sp>
      <p:sp>
        <p:nvSpPr>
          <p:cNvPr id="19" name="Shape 14"/>
          <p:cNvSpPr/>
          <p:nvPr/>
        </p:nvSpPr>
        <p:spPr>
          <a:xfrm>
            <a:off x="7374969" y="2625447"/>
            <a:ext cx="6836569" cy="1450896"/>
          </a:xfrm>
          <a:prstGeom prst="roundRect">
            <a:avLst>
              <a:gd name="adj" fmla="val 3465"/>
            </a:avLst>
          </a:prstGeom>
          <a:solidFill>
            <a:srgbClr val="252222">
              <a:alpha val="95000"/>
            </a:srgbClr>
          </a:solidFill>
          <a:ln w="15240">
            <a:solidFill>
              <a:srgbClr val="434171"/>
            </a:solidFill>
            <a:prstDash val="solid"/>
          </a:ln>
        </p:spPr>
        <p:txBody>
          <a:bodyPr/>
          <a:lstStyle/>
          <a:p>
            <a:endParaRPr lang="en-US"/>
          </a:p>
        </p:txBody>
      </p:sp>
      <p:sp>
        <p:nvSpPr>
          <p:cNvPr id="20" name="Shape 15"/>
          <p:cNvSpPr/>
          <p:nvPr/>
        </p:nvSpPr>
        <p:spPr>
          <a:xfrm>
            <a:off x="7390209" y="2640687"/>
            <a:ext cx="6806089" cy="358973"/>
          </a:xfrm>
          <a:prstGeom prst="roundRect">
            <a:avLst>
              <a:gd name="adj" fmla="val 8909"/>
            </a:avLst>
          </a:prstGeom>
          <a:solidFill>
            <a:srgbClr val="2A2858"/>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10703481" y="2704148"/>
            <a:ext cx="179427" cy="224314"/>
          </a:xfrm>
          <a:prstGeom prst="rect">
            <a:avLst/>
          </a:prstGeom>
        </p:spPr>
      </p:pic>
      <p:sp>
        <p:nvSpPr>
          <p:cNvPr id="22" name="Text 16"/>
          <p:cNvSpPr/>
          <p:nvPr/>
        </p:nvSpPr>
        <p:spPr>
          <a:xfrm>
            <a:off x="7509867" y="3119318"/>
            <a:ext cx="1408033" cy="175974"/>
          </a:xfrm>
          <a:prstGeom prst="rect">
            <a:avLst/>
          </a:prstGeom>
          <a:noFill/>
          <a:ln/>
        </p:spPr>
        <p:txBody>
          <a:bodyPr wrap="none" lIns="0" tIns="0" rIns="0" bIns="0" rtlCol="0" anchor="t"/>
          <a:lstStyle/>
          <a:p>
            <a:pPr marL="0" indent="0" algn="l">
              <a:lnSpc>
                <a:spcPts val="1350"/>
              </a:lnSpc>
              <a:buNone/>
            </a:pPr>
            <a:r>
              <a:rPr lang="en-US" sz="1100" b="1" dirty="0">
                <a:solidFill>
                  <a:srgbClr val="E5E0DF"/>
                </a:solidFill>
                <a:latin typeface="Overpass Bold" pitchFamily="34" charset="0"/>
                <a:ea typeface="Overpass Bold" pitchFamily="34" charset="-122"/>
                <a:cs typeface="Overpass Bold" pitchFamily="34" charset="-120"/>
              </a:rPr>
              <a:t>Budget Laptops</a:t>
            </a:r>
            <a:endParaRPr lang="en-US" sz="1100" dirty="0"/>
          </a:p>
        </p:txBody>
      </p:sp>
      <p:sp>
        <p:nvSpPr>
          <p:cNvPr id="23" name="Text 17"/>
          <p:cNvSpPr/>
          <p:nvPr/>
        </p:nvSpPr>
        <p:spPr>
          <a:xfrm>
            <a:off x="7509867" y="3367088"/>
            <a:ext cx="6566773" cy="382905"/>
          </a:xfrm>
          <a:prstGeom prst="rect">
            <a:avLst/>
          </a:prstGeom>
          <a:noFill/>
          <a:ln/>
        </p:spPr>
        <p:txBody>
          <a:bodyPr wrap="squar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Focus on affordability and essential functionality. These have the </a:t>
            </a:r>
            <a:r>
              <a:rPr lang="en-US" sz="900" b="1" dirty="0">
                <a:solidFill>
                  <a:srgbClr val="E5E0DF"/>
                </a:solidFill>
                <a:latin typeface="Overpass" pitchFamily="34" charset="0"/>
                <a:ea typeface="Overpass" pitchFamily="34" charset="-122"/>
                <a:cs typeface="Overpass" pitchFamily="34" charset="-120"/>
              </a:rPr>
              <a:t>lowest average prices and minimal variability</a:t>
            </a:r>
            <a:r>
              <a:rPr lang="en-US" sz="900" dirty="0">
                <a:solidFill>
                  <a:srgbClr val="E5E0DF"/>
                </a:solidFill>
                <a:latin typeface="Overpass" pitchFamily="34" charset="0"/>
                <a:ea typeface="Overpass" pitchFamily="34" charset="-122"/>
                <a:cs typeface="Overpass" pitchFamily="34" charset="-120"/>
              </a:rPr>
              <a:t>, targeting cost-conscious consumers. Pricing is driven by cost-effective components and streamlined features.</a:t>
            </a:r>
            <a:endParaRPr lang="en-US" sz="900" dirty="0"/>
          </a:p>
        </p:txBody>
      </p:sp>
      <p:sp>
        <p:nvSpPr>
          <p:cNvPr id="24" name="Text 18"/>
          <p:cNvSpPr/>
          <p:nvPr/>
        </p:nvSpPr>
        <p:spPr>
          <a:xfrm>
            <a:off x="8069727" y="4204222"/>
            <a:ext cx="2081689"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Average Price by Segment</a:t>
            </a:r>
            <a:endParaRPr lang="en-US" sz="1300" dirty="0"/>
          </a:p>
        </p:txBody>
      </p:sp>
      <p:pic>
        <p:nvPicPr>
          <p:cNvPr id="25" name="Image 4" descr="preencoded.png"/>
          <p:cNvPicPr>
            <a:picLocks noChangeAspect="1"/>
          </p:cNvPicPr>
          <p:nvPr/>
        </p:nvPicPr>
        <p:blipFill>
          <a:blip r:embed="rId7"/>
          <a:stretch>
            <a:fillRect/>
          </a:stretch>
        </p:blipFill>
        <p:spPr>
          <a:xfrm>
            <a:off x="7120414" y="4559306"/>
            <a:ext cx="5401178" cy="3024630"/>
          </a:xfrm>
          <a:prstGeom prst="rect">
            <a:avLst/>
          </a:prstGeom>
        </p:spPr>
      </p:pic>
      <p:pic>
        <p:nvPicPr>
          <p:cNvPr id="37" name="Picture 36">
            <a:extLst>
              <a:ext uri="{FF2B5EF4-FFF2-40B4-BE49-F238E27FC236}">
                <a16:creationId xmlns:a16="http://schemas.microsoft.com/office/drawing/2014/main" id="{D555C467-83B9-4C72-27F1-88616B37A9B2}"/>
              </a:ext>
            </a:extLst>
          </p:cNvPr>
          <p:cNvPicPr>
            <a:picLocks noGrp="1" noRot="1" noChangeAspect="1" noMove="1" noResize="1" noEditPoints="1" noAdjustHandles="1" noChangeArrowheads="1" noChangeShapeType="1" noCrop="1"/>
          </p:cNvPicPr>
          <p:nvPr/>
        </p:nvPicPr>
        <p:blipFill>
          <a:blip r:embed="rId8"/>
          <a:stretch>
            <a:fillRect/>
          </a:stretch>
        </p:blipFill>
        <p:spPr>
          <a:xfrm>
            <a:off x="12725134" y="7799029"/>
            <a:ext cx="1905266" cy="419158"/>
          </a:xfrm>
          <a:prstGeom prst="rect">
            <a:avLst/>
          </a:prstGeom>
        </p:spPr>
      </p:pic>
      <p:sp>
        <p:nvSpPr>
          <p:cNvPr id="62" name="Text 20">
            <a:extLst>
              <a:ext uri="{FF2B5EF4-FFF2-40B4-BE49-F238E27FC236}">
                <a16:creationId xmlns:a16="http://schemas.microsoft.com/office/drawing/2014/main" id="{DF2863B3-8B42-F6B2-DDD4-65B26BDF2BF9}"/>
              </a:ext>
            </a:extLst>
          </p:cNvPr>
          <p:cNvSpPr/>
          <p:nvPr/>
        </p:nvSpPr>
        <p:spPr>
          <a:xfrm>
            <a:off x="434102" y="4769588"/>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Analysis Questions</a:t>
            </a:r>
            <a:endParaRPr lang="en-US" sz="1300" dirty="0"/>
          </a:p>
        </p:txBody>
      </p:sp>
      <p:sp>
        <p:nvSpPr>
          <p:cNvPr id="63" name="Text 21">
            <a:extLst>
              <a:ext uri="{FF2B5EF4-FFF2-40B4-BE49-F238E27FC236}">
                <a16:creationId xmlns:a16="http://schemas.microsoft.com/office/drawing/2014/main" id="{DACF0498-B8B3-A3BB-BF9F-146D9C097656}"/>
              </a:ext>
            </a:extLst>
          </p:cNvPr>
          <p:cNvSpPr/>
          <p:nvPr/>
        </p:nvSpPr>
        <p:spPr>
          <a:xfrm>
            <a:off x="434102" y="5100344"/>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Which segment exhibits the highest price variability, and why?</a:t>
            </a:r>
            <a:endParaRPr lang="en-US" sz="900" dirty="0"/>
          </a:p>
        </p:txBody>
      </p:sp>
      <p:sp>
        <p:nvSpPr>
          <p:cNvPr id="64" name="Text 22">
            <a:extLst>
              <a:ext uri="{FF2B5EF4-FFF2-40B4-BE49-F238E27FC236}">
                <a16:creationId xmlns:a16="http://schemas.microsoft.com/office/drawing/2014/main" id="{42767C15-399D-E435-74B6-999911340004}"/>
              </a:ext>
            </a:extLst>
          </p:cNvPr>
          <p:cNvSpPr/>
          <p:nvPr/>
        </p:nvSpPr>
        <p:spPr>
          <a:xfrm>
            <a:off x="434102" y="5333587"/>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What are the primary drivers of premium pricing within each category?</a:t>
            </a:r>
            <a:endParaRPr lang="en-US" sz="900" dirty="0"/>
          </a:p>
        </p:txBody>
      </p:sp>
      <p:sp>
        <p:nvSpPr>
          <p:cNvPr id="65" name="Text 23">
            <a:extLst>
              <a:ext uri="{FF2B5EF4-FFF2-40B4-BE49-F238E27FC236}">
                <a16:creationId xmlns:a16="http://schemas.microsoft.com/office/drawing/2014/main" id="{8BED353B-B096-F909-CF86-94A81A22EA42}"/>
              </a:ext>
            </a:extLst>
          </p:cNvPr>
          <p:cNvSpPr/>
          <p:nvPr/>
        </p:nvSpPr>
        <p:spPr>
          <a:xfrm>
            <a:off x="434102" y="5566831"/>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How do market trends in component costs impact each segment differently?</a:t>
            </a:r>
            <a:endParaRPr lang="en-US" sz="900" dirty="0"/>
          </a:p>
        </p:txBody>
      </p:sp>
      <p:sp>
        <p:nvSpPr>
          <p:cNvPr id="66" name="Text 24">
            <a:extLst>
              <a:ext uri="{FF2B5EF4-FFF2-40B4-BE49-F238E27FC236}">
                <a16:creationId xmlns:a16="http://schemas.microsoft.com/office/drawing/2014/main" id="{8F7A6CC1-D38D-13D1-27F6-506F030E4DEE}"/>
              </a:ext>
            </a:extLst>
          </p:cNvPr>
          <p:cNvSpPr/>
          <p:nvPr/>
        </p:nvSpPr>
        <p:spPr>
          <a:xfrm>
            <a:off x="553760" y="6690966"/>
            <a:ext cx="2484001"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Market Positioning &amp; Strategies</a:t>
            </a:r>
            <a:endParaRPr lang="en-US" sz="1300" dirty="0"/>
          </a:p>
        </p:txBody>
      </p:sp>
      <p:sp>
        <p:nvSpPr>
          <p:cNvPr id="67" name="Text 25">
            <a:extLst>
              <a:ext uri="{FF2B5EF4-FFF2-40B4-BE49-F238E27FC236}">
                <a16:creationId xmlns:a16="http://schemas.microsoft.com/office/drawing/2014/main" id="{F55715B6-8AF3-BBB9-D07E-DC9BBAC2AE12}"/>
              </a:ext>
            </a:extLst>
          </p:cNvPr>
          <p:cNvSpPr/>
          <p:nvPr/>
        </p:nvSpPr>
        <p:spPr>
          <a:xfrm>
            <a:off x="553760" y="7021722"/>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Gaming and Ultrabooks compete on innovation and user experience, justifying higher margins.</a:t>
            </a:r>
            <a:endParaRPr lang="en-US" sz="900" dirty="0"/>
          </a:p>
        </p:txBody>
      </p:sp>
      <p:sp>
        <p:nvSpPr>
          <p:cNvPr id="68" name="Text 26">
            <a:extLst>
              <a:ext uri="{FF2B5EF4-FFF2-40B4-BE49-F238E27FC236}">
                <a16:creationId xmlns:a16="http://schemas.microsoft.com/office/drawing/2014/main" id="{8FD264A5-3814-14EE-07DC-219F4D6A2DC2}"/>
              </a:ext>
            </a:extLst>
          </p:cNvPr>
          <p:cNvSpPr/>
          <p:nvPr/>
        </p:nvSpPr>
        <p:spPr>
          <a:xfrm>
            <a:off x="553760" y="7254965"/>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Business laptops focus on total cost of ownership and reliability for enterprise clients.</a:t>
            </a:r>
            <a:endParaRPr lang="en-US" sz="900" dirty="0"/>
          </a:p>
        </p:txBody>
      </p:sp>
      <p:sp>
        <p:nvSpPr>
          <p:cNvPr id="69" name="Text 27">
            <a:extLst>
              <a:ext uri="{FF2B5EF4-FFF2-40B4-BE49-F238E27FC236}">
                <a16:creationId xmlns:a16="http://schemas.microsoft.com/office/drawing/2014/main" id="{B923A158-2308-CA30-8C87-A16E0F66465C}"/>
              </a:ext>
            </a:extLst>
          </p:cNvPr>
          <p:cNvSpPr/>
          <p:nvPr/>
        </p:nvSpPr>
        <p:spPr>
          <a:xfrm>
            <a:off x="553760" y="7488209"/>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E5E0DF"/>
                </a:solidFill>
                <a:latin typeface="Overpass" pitchFamily="34" charset="0"/>
                <a:ea typeface="Overpass" pitchFamily="34" charset="-122"/>
                <a:cs typeface="Overpass" pitchFamily="34" charset="-120"/>
              </a:rPr>
              <a:t>Budget segment success relies on economies of scale and efficient supply chains.</a:t>
            </a:r>
            <a:endParaRPr lang="en-US" sz="900" dirty="0"/>
          </a:p>
        </p:txBody>
      </p:sp>
      <p:sp>
        <p:nvSpPr>
          <p:cNvPr id="35" name="Text 19">
            <a:extLst>
              <a:ext uri="{FF2B5EF4-FFF2-40B4-BE49-F238E27FC236}">
                <a16:creationId xmlns:a16="http://schemas.microsoft.com/office/drawing/2014/main" id="{BA3E3868-F932-EBDB-83C9-FEC79962DF75}"/>
              </a:ext>
            </a:extLst>
          </p:cNvPr>
          <p:cNvSpPr/>
          <p:nvPr/>
        </p:nvSpPr>
        <p:spPr>
          <a:xfrm>
            <a:off x="7251146" y="7718833"/>
            <a:ext cx="7679918" cy="348350"/>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The chart illustrates the distinct average price points for each laptop segment, confirming the premium associated with specialized features.</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aturation sat="33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472321" y="695087"/>
            <a:ext cx="6376035" cy="396835"/>
          </a:xfrm>
          <a:prstGeom prst="rect">
            <a:avLst/>
          </a:prstGeom>
          <a:noFill/>
          <a:ln/>
        </p:spPr>
        <p:txBody>
          <a:bodyPr wrap="none" lIns="0" tIns="0" rIns="0" bIns="0" rtlCol="0" anchor="t"/>
          <a:lstStyle/>
          <a:p>
            <a:pPr marL="0" indent="0" algn="l">
              <a:lnSpc>
                <a:spcPts val="3100"/>
              </a:lnSpc>
              <a:buNone/>
            </a:pPr>
            <a:r>
              <a:rPr lang="en-US" sz="2500" b="1" dirty="0">
                <a:solidFill>
                  <a:srgbClr val="FFFFFF"/>
                </a:solidFill>
                <a:latin typeface="Overpass Bold" pitchFamily="34" charset="0"/>
                <a:ea typeface="Overpass Bold" pitchFamily="34" charset="-122"/>
                <a:cs typeface="Overpass Bold" pitchFamily="34" charset="-120"/>
              </a:rPr>
              <a:t>Business Applications &amp; Recommendations</a:t>
            </a:r>
            <a:endParaRPr lang="en-US" sz="2500" dirty="0"/>
          </a:p>
        </p:txBody>
      </p:sp>
      <p:sp>
        <p:nvSpPr>
          <p:cNvPr id="4" name="Text 1"/>
          <p:cNvSpPr/>
          <p:nvPr/>
        </p:nvSpPr>
        <p:spPr>
          <a:xfrm>
            <a:off x="472321" y="129432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Our laptop price prediction model offers strategic advantages across the entire value chain, empowering informed decisions for various stakeholders.</a:t>
            </a:r>
            <a:endParaRPr lang="en-US" sz="1050" dirty="0"/>
          </a:p>
        </p:txBody>
      </p:sp>
      <p:pic>
        <p:nvPicPr>
          <p:cNvPr id="5" name="Image 1" descr="preencoded.png"/>
          <p:cNvPicPr>
            <a:picLocks noChangeAspect="1"/>
          </p:cNvPicPr>
          <p:nvPr/>
        </p:nvPicPr>
        <p:blipFill>
          <a:blip r:embed="rId5"/>
          <a:stretch>
            <a:fillRect/>
          </a:stretch>
        </p:blipFill>
        <p:spPr>
          <a:xfrm>
            <a:off x="472321" y="1878092"/>
            <a:ext cx="337304" cy="337304"/>
          </a:xfrm>
          <a:prstGeom prst="rect">
            <a:avLst/>
          </a:prstGeom>
        </p:spPr>
      </p:pic>
      <p:sp>
        <p:nvSpPr>
          <p:cNvPr id="6" name="Text 2"/>
          <p:cNvSpPr/>
          <p:nvPr/>
        </p:nvSpPr>
        <p:spPr>
          <a:xfrm>
            <a:off x="472321" y="238398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Manufacturers</a:t>
            </a:r>
            <a:endParaRPr lang="en-US" sz="1250" dirty="0"/>
          </a:p>
        </p:txBody>
      </p:sp>
      <p:sp>
        <p:nvSpPr>
          <p:cNvPr id="7" name="Text 3"/>
          <p:cNvSpPr/>
          <p:nvPr/>
        </p:nvSpPr>
        <p:spPr>
          <a:xfrm>
            <a:off x="472321" y="266342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Optimize pricing for new laptop models and assess the impact of component upgrades on market value. Adjust production strategies based on predicted demand at various price points.</a:t>
            </a:r>
            <a:endParaRPr lang="en-US" sz="1050" dirty="0"/>
          </a:p>
        </p:txBody>
      </p:sp>
      <p:pic>
        <p:nvPicPr>
          <p:cNvPr id="8" name="Image 2" descr="preencoded.png"/>
          <p:cNvPicPr>
            <a:picLocks noChangeAspect="1"/>
          </p:cNvPicPr>
          <p:nvPr/>
        </p:nvPicPr>
        <p:blipFill>
          <a:blip r:embed="rId6"/>
          <a:stretch>
            <a:fillRect/>
          </a:stretch>
        </p:blipFill>
        <p:spPr>
          <a:xfrm>
            <a:off x="472321" y="3365302"/>
            <a:ext cx="337304" cy="337304"/>
          </a:xfrm>
          <a:prstGeom prst="rect">
            <a:avLst/>
          </a:prstGeom>
        </p:spPr>
      </p:pic>
      <p:sp>
        <p:nvSpPr>
          <p:cNvPr id="9" name="Text 4"/>
          <p:cNvSpPr/>
          <p:nvPr/>
        </p:nvSpPr>
        <p:spPr>
          <a:xfrm>
            <a:off x="472321" y="387119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Retailers</a:t>
            </a:r>
            <a:endParaRPr lang="en-US" sz="1250" dirty="0"/>
          </a:p>
        </p:txBody>
      </p:sp>
      <p:sp>
        <p:nvSpPr>
          <p:cNvPr id="10" name="Text 5"/>
          <p:cNvSpPr/>
          <p:nvPr/>
        </p:nvSpPr>
        <p:spPr>
          <a:xfrm>
            <a:off x="472321" y="415063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Implement dynamic pricing strategies to maximize sales and manage inventory efficiently. Gain a competitive edge by accurately pricing products against rivals.</a:t>
            </a:r>
            <a:endParaRPr lang="en-US" sz="1050" dirty="0"/>
          </a:p>
        </p:txBody>
      </p:sp>
      <p:pic>
        <p:nvPicPr>
          <p:cNvPr id="11" name="Image 3" descr="preencoded.png"/>
          <p:cNvPicPr>
            <a:picLocks noChangeAspect="1"/>
          </p:cNvPicPr>
          <p:nvPr/>
        </p:nvPicPr>
        <p:blipFill>
          <a:blip r:embed="rId7"/>
          <a:stretch>
            <a:fillRect/>
          </a:stretch>
        </p:blipFill>
        <p:spPr>
          <a:xfrm>
            <a:off x="472321" y="4852511"/>
            <a:ext cx="337304" cy="337304"/>
          </a:xfrm>
          <a:prstGeom prst="rect">
            <a:avLst/>
          </a:prstGeom>
        </p:spPr>
      </p:pic>
      <p:sp>
        <p:nvSpPr>
          <p:cNvPr id="12" name="Text 6"/>
          <p:cNvSpPr/>
          <p:nvPr/>
        </p:nvSpPr>
        <p:spPr>
          <a:xfrm>
            <a:off x="472321" y="5358408"/>
            <a:ext cx="1587818" cy="198477"/>
          </a:xfrm>
          <a:prstGeom prst="rect">
            <a:avLst/>
          </a:prstGeom>
          <a:noFill/>
          <a:ln/>
        </p:spPr>
        <p:txBody>
          <a:bodyPr wrap="none" lIns="0" tIns="0" rIns="0" bIns="0" rtlCol="0" anchor="t"/>
          <a:lstStyle/>
          <a:p>
            <a:pPr marL="0" indent="0" algn="l">
              <a:lnSpc>
                <a:spcPts val="1550"/>
              </a:lnSpc>
              <a:buNone/>
            </a:pPr>
            <a:r>
              <a:rPr lang="en-US" sz="1250" b="1" dirty="0">
                <a:solidFill>
                  <a:srgbClr val="E5E0DF"/>
                </a:solidFill>
                <a:latin typeface="Overpass Bold" pitchFamily="34" charset="0"/>
                <a:ea typeface="Overpass Bold" pitchFamily="34" charset="-122"/>
                <a:cs typeface="Overpass Bold" pitchFamily="34" charset="-120"/>
              </a:rPr>
              <a:t>For Consumers</a:t>
            </a:r>
            <a:endParaRPr lang="en-US" sz="1250" dirty="0"/>
          </a:p>
        </p:txBody>
      </p:sp>
      <p:sp>
        <p:nvSpPr>
          <p:cNvPr id="13" name="Text 7"/>
          <p:cNvSpPr/>
          <p:nvPr/>
        </p:nvSpPr>
        <p:spPr>
          <a:xfrm>
            <a:off x="472321" y="5637848"/>
            <a:ext cx="8199358" cy="43195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Make more informed purchasing decisions, identify fair market values, and leverage insights for better negotiation when buying a new laptop.</a:t>
            </a:r>
            <a:endParaRPr lang="en-US" sz="1050" dirty="0"/>
          </a:p>
        </p:txBody>
      </p:sp>
      <p:sp>
        <p:nvSpPr>
          <p:cNvPr id="14" name="Text 8"/>
          <p:cNvSpPr/>
          <p:nvPr/>
        </p:nvSpPr>
        <p:spPr>
          <a:xfrm>
            <a:off x="472321" y="6272212"/>
            <a:ext cx="3541990" cy="317540"/>
          </a:xfrm>
          <a:prstGeom prst="rect">
            <a:avLst/>
          </a:prstGeom>
          <a:noFill/>
          <a:ln/>
        </p:spPr>
        <p:txBody>
          <a:bodyPr wrap="none" lIns="0" tIns="0" rIns="0" bIns="0" rtlCol="0" anchor="t"/>
          <a:lstStyle/>
          <a:p>
            <a:pPr marL="0" indent="0" algn="l">
              <a:lnSpc>
                <a:spcPts val="2500"/>
              </a:lnSpc>
              <a:buNone/>
            </a:pPr>
            <a:r>
              <a:rPr lang="en-US" sz="2000" b="1" dirty="0">
                <a:solidFill>
                  <a:srgbClr val="FFFFFF"/>
                </a:solidFill>
                <a:latin typeface="Overpass Bold" pitchFamily="34" charset="0"/>
                <a:ea typeface="Overpass Bold" pitchFamily="34" charset="-122"/>
                <a:cs typeface="Overpass Bold" pitchFamily="34" charset="-120"/>
              </a:rPr>
              <a:t>Actionable Recommendations</a:t>
            </a:r>
            <a:endParaRPr lang="en-US" sz="2000" dirty="0"/>
          </a:p>
        </p:txBody>
      </p:sp>
      <p:sp>
        <p:nvSpPr>
          <p:cNvPr id="15" name="Text 9"/>
          <p:cNvSpPr/>
          <p:nvPr/>
        </p:nvSpPr>
        <p:spPr>
          <a:xfrm>
            <a:off x="472321" y="6792158"/>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Integrate:</a:t>
            </a:r>
            <a:r>
              <a:rPr lang="en-US" sz="1050" dirty="0">
                <a:solidFill>
                  <a:srgbClr val="E5E0DF"/>
                </a:solidFill>
                <a:latin typeface="Overpass" pitchFamily="34" charset="0"/>
                <a:ea typeface="Overpass" pitchFamily="34" charset="-122"/>
                <a:cs typeface="Overpass" pitchFamily="34" charset="-120"/>
              </a:rPr>
              <a:t> Embed the model into existing CRM, ERP, and e-commerce platforms for real-time pricing intelligence.</a:t>
            </a:r>
            <a:endParaRPr lang="en-US" sz="1050" dirty="0"/>
          </a:p>
        </p:txBody>
      </p:sp>
      <p:sp>
        <p:nvSpPr>
          <p:cNvPr id="16" name="Text 10"/>
          <p:cNvSpPr/>
          <p:nvPr/>
        </p:nvSpPr>
        <p:spPr>
          <a:xfrm>
            <a:off x="472321" y="7055287"/>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Monitor &amp; Retrain:</a:t>
            </a:r>
            <a:r>
              <a:rPr lang="en-US" sz="1050" dirty="0">
                <a:solidFill>
                  <a:srgbClr val="E5E0DF"/>
                </a:solidFill>
                <a:latin typeface="Overpass" pitchFamily="34" charset="0"/>
                <a:ea typeface="Overpass" pitchFamily="34" charset="-122"/>
                <a:cs typeface="Overpass" pitchFamily="34" charset="-120"/>
              </a:rPr>
              <a:t> Regularly update the model with new market data and technological advancements to maintain accuracy.</a:t>
            </a:r>
            <a:endParaRPr lang="en-US" sz="1050" dirty="0"/>
          </a:p>
        </p:txBody>
      </p:sp>
      <p:sp>
        <p:nvSpPr>
          <p:cNvPr id="17" name="Text 11"/>
          <p:cNvSpPr/>
          <p:nvPr/>
        </p:nvSpPr>
        <p:spPr>
          <a:xfrm>
            <a:off x="472321" y="7318415"/>
            <a:ext cx="8199358" cy="215979"/>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E5E0DF"/>
                </a:solidFill>
                <a:latin typeface="Overpass" pitchFamily="34" charset="0"/>
                <a:ea typeface="Overpass" pitchFamily="34" charset="-122"/>
                <a:cs typeface="Overpass" pitchFamily="34" charset="-120"/>
              </a:rPr>
              <a:t>Strategic Pricing:</a:t>
            </a:r>
            <a:r>
              <a:rPr lang="en-US" sz="1050" dirty="0">
                <a:solidFill>
                  <a:srgbClr val="E5E0DF"/>
                </a:solidFill>
                <a:latin typeface="Overpass" pitchFamily="34" charset="0"/>
                <a:ea typeface="Overpass" pitchFamily="34" charset="-122"/>
                <a:cs typeface="Overpass" pitchFamily="34" charset="-120"/>
              </a:rPr>
              <a:t> Utilize insights to develop competitive pricing strategies, promotions, and product bundles.</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aturation sat="33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498038" y="504706"/>
            <a:ext cx="4452580" cy="418505"/>
          </a:xfrm>
          <a:prstGeom prst="rect">
            <a:avLst/>
          </a:prstGeom>
          <a:noFill/>
          <a:ln/>
        </p:spPr>
        <p:txBody>
          <a:bodyPr wrap="none" lIns="0" tIns="0" rIns="0" bIns="0" rtlCol="0" anchor="t"/>
          <a:lstStyle/>
          <a:p>
            <a:pPr marL="0" indent="0" algn="l">
              <a:lnSpc>
                <a:spcPts val="3250"/>
              </a:lnSpc>
              <a:buNone/>
            </a:pPr>
            <a:r>
              <a:rPr lang="en-US" sz="2600" b="1" dirty="0">
                <a:solidFill>
                  <a:srgbClr val="FFFFFF"/>
                </a:solidFill>
                <a:latin typeface="Overpass Bold" pitchFamily="34" charset="0"/>
                <a:ea typeface="Overpass Bold" pitchFamily="34" charset="-122"/>
                <a:cs typeface="Overpass Bold" pitchFamily="34" charset="-120"/>
              </a:rPr>
              <a:t>Conclusion &amp; Future Outlook</a:t>
            </a:r>
            <a:endParaRPr lang="en-US" sz="2600" dirty="0"/>
          </a:p>
        </p:txBody>
      </p:sp>
      <p:sp>
        <p:nvSpPr>
          <p:cNvPr id="4" name="Text 1"/>
          <p:cNvSpPr/>
          <p:nvPr/>
        </p:nvSpPr>
        <p:spPr>
          <a:xfrm>
            <a:off x="498038" y="1136571"/>
            <a:ext cx="8147923" cy="45529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Our comprehensive analysis and robust machine learning model provide a powerful tool for understanding and predicting laptop prices.</a:t>
            </a:r>
            <a:endParaRPr lang="en-US" sz="1100" dirty="0"/>
          </a:p>
        </p:txBody>
      </p:sp>
      <p:sp>
        <p:nvSpPr>
          <p:cNvPr id="5" name="Shape 2"/>
          <p:cNvSpPr/>
          <p:nvPr/>
        </p:nvSpPr>
        <p:spPr>
          <a:xfrm>
            <a:off x="498038" y="1751886"/>
            <a:ext cx="8147923" cy="1391126"/>
          </a:xfrm>
          <a:prstGeom prst="roundRect">
            <a:avLst>
              <a:gd name="adj" fmla="val 4297"/>
            </a:avLst>
          </a:prstGeom>
          <a:solidFill>
            <a:srgbClr val="2A2858"/>
          </a:solidFill>
          <a:ln w="7620">
            <a:solidFill>
              <a:srgbClr val="434171"/>
            </a:solidFill>
            <a:prstDash val="solid"/>
          </a:ln>
        </p:spPr>
        <p:txBody>
          <a:bodyPr/>
          <a:lstStyle/>
          <a:p>
            <a:endParaRPr lang="en-US"/>
          </a:p>
        </p:txBody>
      </p:sp>
      <p:sp>
        <p:nvSpPr>
          <p:cNvPr id="6" name="Shape 3"/>
          <p:cNvSpPr/>
          <p:nvPr/>
        </p:nvSpPr>
        <p:spPr>
          <a:xfrm>
            <a:off x="647938" y="1901785"/>
            <a:ext cx="426839" cy="426839"/>
          </a:xfrm>
          <a:prstGeom prst="roundRect">
            <a:avLst>
              <a:gd name="adj" fmla="val 21420455"/>
            </a:avLst>
          </a:prstGeom>
          <a:solidFill>
            <a:srgbClr val="9A98D0"/>
          </a:solidFill>
          <a:ln/>
        </p:spPr>
        <p:txBody>
          <a:bodyPr/>
          <a:lstStyle/>
          <a:p>
            <a:endParaRPr lang="en-US"/>
          </a:p>
        </p:txBody>
      </p:sp>
      <p:pic>
        <p:nvPicPr>
          <p:cNvPr id="7" name="Image 1" descr="preencoded.png"/>
          <p:cNvPicPr>
            <a:picLocks noChangeAspect="1"/>
          </p:cNvPicPr>
          <p:nvPr/>
        </p:nvPicPr>
        <p:blipFill>
          <a:blip r:embed="rId5"/>
          <a:stretch>
            <a:fillRect/>
          </a:stretch>
        </p:blipFill>
        <p:spPr>
          <a:xfrm>
            <a:off x="765334" y="1995130"/>
            <a:ext cx="192048" cy="240149"/>
          </a:xfrm>
          <a:prstGeom prst="rect">
            <a:avLst/>
          </a:prstGeom>
        </p:spPr>
      </p:pic>
      <p:sp>
        <p:nvSpPr>
          <p:cNvPr id="8" name="Text 4"/>
          <p:cNvSpPr/>
          <p:nvPr/>
        </p:nvSpPr>
        <p:spPr>
          <a:xfrm>
            <a:off x="647938" y="2470904"/>
            <a:ext cx="1674257" cy="209193"/>
          </a:xfrm>
          <a:prstGeom prst="rect">
            <a:avLst/>
          </a:prstGeom>
          <a:noFill/>
          <a:ln/>
        </p:spPr>
        <p:txBody>
          <a:bodyPr wrap="none" lIns="0" tIns="0" rIns="0" bIns="0" rtlCol="0" anchor="t"/>
          <a:lstStyle/>
          <a:p>
            <a:pPr marL="0" indent="0" algn="l">
              <a:lnSpc>
                <a:spcPts val="1600"/>
              </a:lnSpc>
              <a:buNone/>
            </a:pPr>
            <a:r>
              <a:rPr lang="en-US" sz="1300" b="1" dirty="0">
                <a:solidFill>
                  <a:srgbClr val="E5E0DF"/>
                </a:solidFill>
                <a:latin typeface="Overpass Bold" pitchFamily="34" charset="0"/>
                <a:ea typeface="Overpass Bold" pitchFamily="34" charset="-122"/>
                <a:cs typeface="Overpass Bold" pitchFamily="34" charset="-120"/>
              </a:rPr>
              <a:t>Model Success</a:t>
            </a:r>
            <a:endParaRPr lang="en-US" sz="1300" dirty="0"/>
          </a:p>
        </p:txBody>
      </p:sp>
      <p:sp>
        <p:nvSpPr>
          <p:cNvPr id="9" name="Text 5"/>
          <p:cNvSpPr/>
          <p:nvPr/>
        </p:nvSpPr>
        <p:spPr>
          <a:xfrm>
            <a:off x="647938" y="2765465"/>
            <a:ext cx="7848124" cy="227648"/>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The Random Forest model achieved a high R² score of 0.82, demonstrating strong predictive accuracy on unseen data.</a:t>
            </a:r>
            <a:endParaRPr lang="en-US" sz="1100" dirty="0"/>
          </a:p>
        </p:txBody>
      </p:sp>
      <p:sp>
        <p:nvSpPr>
          <p:cNvPr id="10" name="Shape 6"/>
          <p:cNvSpPr/>
          <p:nvPr/>
        </p:nvSpPr>
        <p:spPr>
          <a:xfrm>
            <a:off x="498038" y="3285292"/>
            <a:ext cx="8147923" cy="1618774"/>
          </a:xfrm>
          <a:prstGeom prst="roundRect">
            <a:avLst>
              <a:gd name="adj" fmla="val 3692"/>
            </a:avLst>
          </a:prstGeom>
          <a:solidFill>
            <a:srgbClr val="2A2858"/>
          </a:solidFill>
          <a:ln w="7620">
            <a:solidFill>
              <a:srgbClr val="434171"/>
            </a:solidFill>
            <a:prstDash val="solid"/>
          </a:ln>
        </p:spPr>
        <p:txBody>
          <a:bodyPr/>
          <a:lstStyle/>
          <a:p>
            <a:endParaRPr lang="en-US"/>
          </a:p>
        </p:txBody>
      </p:sp>
      <p:sp>
        <p:nvSpPr>
          <p:cNvPr id="11" name="Shape 7"/>
          <p:cNvSpPr/>
          <p:nvPr/>
        </p:nvSpPr>
        <p:spPr>
          <a:xfrm>
            <a:off x="647938" y="3435191"/>
            <a:ext cx="426839" cy="426839"/>
          </a:xfrm>
          <a:prstGeom prst="roundRect">
            <a:avLst>
              <a:gd name="adj" fmla="val 21420455"/>
            </a:avLst>
          </a:prstGeom>
          <a:solidFill>
            <a:srgbClr val="9A98D0"/>
          </a:solidFill>
          <a:ln/>
        </p:spPr>
        <p:txBody>
          <a:bodyPr/>
          <a:lstStyle/>
          <a:p>
            <a:endParaRPr lang="en-US"/>
          </a:p>
        </p:txBody>
      </p:sp>
      <p:pic>
        <p:nvPicPr>
          <p:cNvPr id="12" name="Image 2" descr="preencoded.png"/>
          <p:cNvPicPr>
            <a:picLocks noChangeAspect="1"/>
          </p:cNvPicPr>
          <p:nvPr/>
        </p:nvPicPr>
        <p:blipFill>
          <a:blip r:embed="rId6"/>
          <a:stretch>
            <a:fillRect/>
          </a:stretch>
        </p:blipFill>
        <p:spPr>
          <a:xfrm>
            <a:off x="765334" y="3528536"/>
            <a:ext cx="192048" cy="240149"/>
          </a:xfrm>
          <a:prstGeom prst="rect">
            <a:avLst/>
          </a:prstGeom>
        </p:spPr>
      </p:pic>
      <p:sp>
        <p:nvSpPr>
          <p:cNvPr id="13" name="Text 8"/>
          <p:cNvSpPr/>
          <p:nvPr/>
        </p:nvSpPr>
        <p:spPr>
          <a:xfrm>
            <a:off x="647938" y="4004310"/>
            <a:ext cx="1674257" cy="209193"/>
          </a:xfrm>
          <a:prstGeom prst="rect">
            <a:avLst/>
          </a:prstGeom>
          <a:noFill/>
          <a:ln/>
        </p:spPr>
        <p:txBody>
          <a:bodyPr wrap="none" lIns="0" tIns="0" rIns="0" bIns="0" rtlCol="0" anchor="t"/>
          <a:lstStyle/>
          <a:p>
            <a:pPr marL="0" indent="0" algn="l">
              <a:lnSpc>
                <a:spcPts val="1600"/>
              </a:lnSpc>
              <a:buNone/>
            </a:pPr>
            <a:r>
              <a:rPr lang="en-US" sz="1300" b="1" dirty="0">
                <a:solidFill>
                  <a:srgbClr val="E5E0DF"/>
                </a:solidFill>
                <a:latin typeface="Overpass Bold" pitchFamily="34" charset="0"/>
                <a:ea typeface="Overpass Bold" pitchFamily="34" charset="-122"/>
                <a:cs typeface="Overpass Bold" pitchFamily="34" charset="-120"/>
              </a:rPr>
              <a:t>Key Insights</a:t>
            </a:r>
            <a:endParaRPr lang="en-US" sz="1300" dirty="0"/>
          </a:p>
        </p:txBody>
      </p:sp>
      <p:sp>
        <p:nvSpPr>
          <p:cNvPr id="14" name="Text 9"/>
          <p:cNvSpPr/>
          <p:nvPr/>
        </p:nvSpPr>
        <p:spPr>
          <a:xfrm>
            <a:off x="647938" y="4298871"/>
            <a:ext cx="7848124" cy="45529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RAM, SSD, and CPU brand are the most significant drivers of laptop price, offering clear targets for strategic decision-making.</a:t>
            </a:r>
            <a:endParaRPr lang="en-US" sz="1100" dirty="0"/>
          </a:p>
        </p:txBody>
      </p:sp>
      <p:sp>
        <p:nvSpPr>
          <p:cNvPr id="15" name="Text 10"/>
          <p:cNvSpPr/>
          <p:nvPr/>
        </p:nvSpPr>
        <p:spPr>
          <a:xfrm>
            <a:off x="498038" y="5117425"/>
            <a:ext cx="2009061" cy="250984"/>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Overpass Bold" pitchFamily="34" charset="0"/>
                <a:ea typeface="Overpass Bold" pitchFamily="34" charset="-122"/>
                <a:cs typeface="Overpass Bold" pitchFamily="34" charset="-120"/>
              </a:rPr>
              <a:t>Next Steps</a:t>
            </a:r>
            <a:endParaRPr lang="en-US" sz="1550" dirty="0"/>
          </a:p>
        </p:txBody>
      </p:sp>
      <p:sp>
        <p:nvSpPr>
          <p:cNvPr id="16" name="Text 11"/>
          <p:cNvSpPr/>
          <p:nvPr/>
        </p:nvSpPr>
        <p:spPr>
          <a:xfrm>
            <a:off x="498038" y="5581769"/>
            <a:ext cx="8147923" cy="455295"/>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Continuous Improvement:</a:t>
            </a:r>
            <a:r>
              <a:rPr lang="en-US" sz="1100" dirty="0">
                <a:solidFill>
                  <a:srgbClr val="E5E0DF"/>
                </a:solidFill>
                <a:latin typeface="Overpass" pitchFamily="34" charset="0"/>
                <a:ea typeface="Overpass" pitchFamily="34" charset="-122"/>
                <a:cs typeface="Overpass" pitchFamily="34" charset="-120"/>
              </a:rPr>
              <a:t> Regularly update the model with new data and technologies to maintain its accuracy and relevance.</a:t>
            </a:r>
            <a:endParaRPr lang="en-US" sz="1100" dirty="0"/>
          </a:p>
        </p:txBody>
      </p:sp>
      <p:sp>
        <p:nvSpPr>
          <p:cNvPr id="17" name="Text 12"/>
          <p:cNvSpPr/>
          <p:nvPr/>
        </p:nvSpPr>
        <p:spPr>
          <a:xfrm>
            <a:off x="498038" y="6086832"/>
            <a:ext cx="8147923" cy="227648"/>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Expand Scope:</a:t>
            </a:r>
            <a:r>
              <a:rPr lang="en-US" sz="1100" dirty="0">
                <a:solidFill>
                  <a:srgbClr val="E5E0DF"/>
                </a:solidFill>
                <a:latin typeface="Overpass" pitchFamily="34" charset="0"/>
                <a:ea typeface="Overpass" pitchFamily="34" charset="-122"/>
                <a:cs typeface="Overpass" pitchFamily="34" charset="-120"/>
              </a:rPr>
              <a:t> Explore extending the model to predict prices for other electronics or product categories.</a:t>
            </a:r>
            <a:endParaRPr lang="en-US" sz="1100" dirty="0"/>
          </a:p>
        </p:txBody>
      </p:sp>
      <p:sp>
        <p:nvSpPr>
          <p:cNvPr id="18" name="Text 13"/>
          <p:cNvSpPr/>
          <p:nvPr/>
        </p:nvSpPr>
        <p:spPr>
          <a:xfrm>
            <a:off x="498038" y="6364248"/>
            <a:ext cx="8147923" cy="455295"/>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Overpass" pitchFamily="34" charset="0"/>
                <a:ea typeface="Overpass" pitchFamily="34" charset="-122"/>
                <a:cs typeface="Overpass" pitchFamily="34" charset="-120"/>
              </a:rPr>
              <a:t>Integrate into Operations:</a:t>
            </a:r>
            <a:r>
              <a:rPr lang="en-US" sz="1100" dirty="0">
                <a:solidFill>
                  <a:srgbClr val="E5E0DF"/>
                </a:solidFill>
                <a:latin typeface="Overpass" pitchFamily="34" charset="0"/>
                <a:ea typeface="Overpass" pitchFamily="34" charset="-122"/>
                <a:cs typeface="Overpass" pitchFamily="34" charset="-120"/>
              </a:rPr>
              <a:t> Implement the model into business workflows for dynamic pricing, inventory management, and personalized recommendations.</a:t>
            </a:r>
            <a:endParaRPr lang="en-US" sz="1100" dirty="0"/>
          </a:p>
        </p:txBody>
      </p:sp>
      <p:sp>
        <p:nvSpPr>
          <p:cNvPr id="19" name="Text 14"/>
          <p:cNvSpPr/>
          <p:nvPr/>
        </p:nvSpPr>
        <p:spPr>
          <a:xfrm>
            <a:off x="498038" y="7032903"/>
            <a:ext cx="2181344" cy="250984"/>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Overpass Bold" pitchFamily="34" charset="0"/>
                <a:ea typeface="Overpass Bold" pitchFamily="34" charset="-122"/>
                <a:cs typeface="Overpass Bold" pitchFamily="34" charset="-120"/>
              </a:rPr>
              <a:t>Questions &amp; Discussion</a:t>
            </a:r>
            <a:endParaRPr lang="en-US" sz="1550" dirty="0"/>
          </a:p>
        </p:txBody>
      </p:sp>
      <p:sp>
        <p:nvSpPr>
          <p:cNvPr id="20" name="Text 15"/>
          <p:cNvSpPr/>
          <p:nvPr/>
        </p:nvSpPr>
        <p:spPr>
          <a:xfrm>
            <a:off x="498038" y="7497247"/>
            <a:ext cx="8147923" cy="227648"/>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Overpass" pitchFamily="34" charset="0"/>
                <a:ea typeface="Overpass" pitchFamily="34" charset="-122"/>
                <a:cs typeface="Overpass" pitchFamily="34" charset="-120"/>
              </a:rPr>
              <a:t>Thank you for your time and attention. We are now open for any questions or further discussion.</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7942" y="593646"/>
            <a:ext cx="4557832" cy="569714"/>
          </a:xfrm>
          <a:prstGeom prst="rect">
            <a:avLst/>
          </a:prstGeom>
          <a:noFill/>
          <a:ln/>
        </p:spPr>
        <p:txBody>
          <a:bodyPr wrap="none" lIns="0" tIns="0" rIns="0" bIns="0" rtlCol="0" anchor="t"/>
          <a:lstStyle/>
          <a:p>
            <a:pPr marL="0" indent="0" algn="l">
              <a:lnSpc>
                <a:spcPts val="4450"/>
              </a:lnSpc>
              <a:buNone/>
            </a:pPr>
            <a:r>
              <a:rPr lang="en-US" sz="3550" b="1" dirty="0">
                <a:solidFill>
                  <a:srgbClr val="FFFFFF"/>
                </a:solidFill>
                <a:latin typeface="Overpass Bold" pitchFamily="34" charset="0"/>
                <a:ea typeface="Overpass Bold" pitchFamily="34" charset="-122"/>
                <a:cs typeface="Overpass Bold" pitchFamily="34" charset="-120"/>
              </a:rPr>
              <a:t>Presentation Agenda</a:t>
            </a:r>
            <a:endParaRPr lang="en-US" sz="3550" dirty="0"/>
          </a:p>
        </p:txBody>
      </p:sp>
      <p:sp>
        <p:nvSpPr>
          <p:cNvPr id="3" name="Text 1"/>
          <p:cNvSpPr/>
          <p:nvPr/>
        </p:nvSpPr>
        <p:spPr>
          <a:xfrm>
            <a:off x="677942"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01</a:t>
            </a:r>
            <a:endParaRPr lang="en-US" sz="1500" dirty="0"/>
          </a:p>
        </p:txBody>
      </p:sp>
      <p:sp>
        <p:nvSpPr>
          <p:cNvPr id="4" name="Shape 2"/>
          <p:cNvSpPr/>
          <p:nvPr/>
        </p:nvSpPr>
        <p:spPr>
          <a:xfrm>
            <a:off x="677942" y="1856899"/>
            <a:ext cx="4295775" cy="22860"/>
          </a:xfrm>
          <a:prstGeom prst="rect">
            <a:avLst/>
          </a:prstGeom>
          <a:solidFill>
            <a:srgbClr val="9A98D0"/>
          </a:solidFill>
          <a:ln/>
        </p:spPr>
        <p:txBody>
          <a:bodyPr/>
          <a:lstStyle/>
          <a:p>
            <a:endParaRPr lang="en-US"/>
          </a:p>
        </p:txBody>
      </p:sp>
      <p:sp>
        <p:nvSpPr>
          <p:cNvPr id="5" name="Text 3"/>
          <p:cNvSpPr/>
          <p:nvPr/>
        </p:nvSpPr>
        <p:spPr>
          <a:xfrm>
            <a:off x="677942" y="199941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Objective</a:t>
            </a:r>
            <a:endParaRPr lang="en-US" sz="1750" dirty="0"/>
          </a:p>
        </p:txBody>
      </p:sp>
      <p:sp>
        <p:nvSpPr>
          <p:cNvPr id="6" name="Text 4"/>
          <p:cNvSpPr/>
          <p:nvPr/>
        </p:nvSpPr>
        <p:spPr>
          <a:xfrm>
            <a:off x="677942"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Define project goals and business value.</a:t>
            </a:r>
            <a:endParaRPr lang="en-US" sz="1500" dirty="0"/>
          </a:p>
        </p:txBody>
      </p:sp>
      <p:sp>
        <p:nvSpPr>
          <p:cNvPr id="7" name="Text 5"/>
          <p:cNvSpPr/>
          <p:nvPr/>
        </p:nvSpPr>
        <p:spPr>
          <a:xfrm>
            <a:off x="5167312"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02</a:t>
            </a:r>
            <a:endParaRPr lang="en-US" sz="1500" dirty="0"/>
          </a:p>
        </p:txBody>
      </p:sp>
      <p:sp>
        <p:nvSpPr>
          <p:cNvPr id="8" name="Shape 6"/>
          <p:cNvSpPr/>
          <p:nvPr/>
        </p:nvSpPr>
        <p:spPr>
          <a:xfrm>
            <a:off x="5167312" y="1856899"/>
            <a:ext cx="4295775" cy="22860"/>
          </a:xfrm>
          <a:prstGeom prst="rect">
            <a:avLst/>
          </a:prstGeom>
          <a:solidFill>
            <a:srgbClr val="9A98D0"/>
          </a:solidFill>
          <a:ln/>
        </p:spPr>
        <p:txBody>
          <a:bodyPr/>
          <a:lstStyle/>
          <a:p>
            <a:endParaRPr lang="en-US"/>
          </a:p>
        </p:txBody>
      </p:sp>
      <p:sp>
        <p:nvSpPr>
          <p:cNvPr id="9" name="Text 7"/>
          <p:cNvSpPr/>
          <p:nvPr/>
        </p:nvSpPr>
        <p:spPr>
          <a:xfrm>
            <a:off x="5167312" y="199941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Data Overview</a:t>
            </a:r>
            <a:endParaRPr lang="en-US" sz="1750" dirty="0"/>
          </a:p>
        </p:txBody>
      </p:sp>
      <p:sp>
        <p:nvSpPr>
          <p:cNvPr id="10" name="Text 8"/>
          <p:cNvSpPr/>
          <p:nvPr/>
        </p:nvSpPr>
        <p:spPr>
          <a:xfrm>
            <a:off x="5167312"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Explore the dataset and its features.</a:t>
            </a:r>
            <a:endParaRPr lang="en-US" sz="1500" dirty="0"/>
          </a:p>
        </p:txBody>
      </p:sp>
      <p:sp>
        <p:nvSpPr>
          <p:cNvPr id="11" name="Text 9"/>
          <p:cNvSpPr/>
          <p:nvPr/>
        </p:nvSpPr>
        <p:spPr>
          <a:xfrm>
            <a:off x="9656683" y="1550670"/>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03</a:t>
            </a:r>
            <a:endParaRPr lang="en-US" sz="1500" dirty="0"/>
          </a:p>
        </p:txBody>
      </p:sp>
      <p:sp>
        <p:nvSpPr>
          <p:cNvPr id="12" name="Shape 10"/>
          <p:cNvSpPr/>
          <p:nvPr/>
        </p:nvSpPr>
        <p:spPr>
          <a:xfrm>
            <a:off x="9656683" y="1856899"/>
            <a:ext cx="4295775" cy="22860"/>
          </a:xfrm>
          <a:prstGeom prst="rect">
            <a:avLst/>
          </a:prstGeom>
          <a:solidFill>
            <a:srgbClr val="9A98D0"/>
          </a:solidFill>
          <a:ln/>
        </p:spPr>
        <p:txBody>
          <a:bodyPr/>
          <a:lstStyle/>
          <a:p>
            <a:endParaRPr lang="en-US"/>
          </a:p>
        </p:txBody>
      </p:sp>
      <p:sp>
        <p:nvSpPr>
          <p:cNvPr id="13" name="Text 11"/>
          <p:cNvSpPr/>
          <p:nvPr/>
        </p:nvSpPr>
        <p:spPr>
          <a:xfrm>
            <a:off x="9656683" y="1999417"/>
            <a:ext cx="3444478"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Exploratory Data Analysis (EDA)</a:t>
            </a:r>
            <a:endParaRPr lang="en-US" sz="1750" dirty="0"/>
          </a:p>
        </p:txBody>
      </p:sp>
      <p:sp>
        <p:nvSpPr>
          <p:cNvPr id="14" name="Text 12"/>
          <p:cNvSpPr/>
          <p:nvPr/>
        </p:nvSpPr>
        <p:spPr>
          <a:xfrm>
            <a:off x="9656683" y="2400419"/>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Uncover initial patterns and distributions.</a:t>
            </a:r>
            <a:endParaRPr lang="en-US" sz="1500" dirty="0"/>
          </a:p>
        </p:txBody>
      </p:sp>
      <p:sp>
        <p:nvSpPr>
          <p:cNvPr id="15" name="Text 13"/>
          <p:cNvSpPr/>
          <p:nvPr/>
        </p:nvSpPr>
        <p:spPr>
          <a:xfrm>
            <a:off x="677942"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04</a:t>
            </a:r>
            <a:endParaRPr lang="en-US" sz="1500" dirty="0"/>
          </a:p>
        </p:txBody>
      </p:sp>
      <p:sp>
        <p:nvSpPr>
          <p:cNvPr id="16" name="Shape 14"/>
          <p:cNvSpPr/>
          <p:nvPr/>
        </p:nvSpPr>
        <p:spPr>
          <a:xfrm>
            <a:off x="677942" y="3355419"/>
            <a:ext cx="4295775" cy="22860"/>
          </a:xfrm>
          <a:prstGeom prst="rect">
            <a:avLst/>
          </a:prstGeom>
          <a:solidFill>
            <a:srgbClr val="9A98D0"/>
          </a:solidFill>
          <a:ln/>
        </p:spPr>
        <p:txBody>
          <a:bodyPr/>
          <a:lstStyle/>
          <a:p>
            <a:endParaRPr lang="en-US"/>
          </a:p>
        </p:txBody>
      </p:sp>
      <p:sp>
        <p:nvSpPr>
          <p:cNvPr id="17" name="Text 15"/>
          <p:cNvSpPr/>
          <p:nvPr/>
        </p:nvSpPr>
        <p:spPr>
          <a:xfrm>
            <a:off x="677942" y="349793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Feature Engineering</a:t>
            </a:r>
            <a:endParaRPr lang="en-US" sz="1750" dirty="0"/>
          </a:p>
        </p:txBody>
      </p:sp>
      <p:sp>
        <p:nvSpPr>
          <p:cNvPr id="18" name="Text 16"/>
          <p:cNvSpPr/>
          <p:nvPr/>
        </p:nvSpPr>
        <p:spPr>
          <a:xfrm>
            <a:off x="677942"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Create new, impactful features.</a:t>
            </a:r>
            <a:endParaRPr lang="en-US" sz="1500" dirty="0"/>
          </a:p>
        </p:txBody>
      </p:sp>
      <p:sp>
        <p:nvSpPr>
          <p:cNvPr id="19" name="Text 17"/>
          <p:cNvSpPr/>
          <p:nvPr/>
        </p:nvSpPr>
        <p:spPr>
          <a:xfrm>
            <a:off x="5167312"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05</a:t>
            </a:r>
            <a:endParaRPr lang="en-US" sz="1500" dirty="0"/>
          </a:p>
        </p:txBody>
      </p:sp>
      <p:sp>
        <p:nvSpPr>
          <p:cNvPr id="20" name="Shape 18"/>
          <p:cNvSpPr/>
          <p:nvPr/>
        </p:nvSpPr>
        <p:spPr>
          <a:xfrm>
            <a:off x="5167312" y="3355419"/>
            <a:ext cx="4295775" cy="22860"/>
          </a:xfrm>
          <a:prstGeom prst="rect">
            <a:avLst/>
          </a:prstGeom>
          <a:solidFill>
            <a:srgbClr val="9A98D0"/>
          </a:solidFill>
          <a:ln/>
        </p:spPr>
        <p:txBody>
          <a:bodyPr/>
          <a:lstStyle/>
          <a:p>
            <a:endParaRPr lang="en-US"/>
          </a:p>
        </p:txBody>
      </p:sp>
      <p:sp>
        <p:nvSpPr>
          <p:cNvPr id="21" name="Text 19"/>
          <p:cNvSpPr/>
          <p:nvPr/>
        </p:nvSpPr>
        <p:spPr>
          <a:xfrm>
            <a:off x="5167312" y="3497937"/>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Correlation Analysis</a:t>
            </a:r>
            <a:endParaRPr lang="en-US" sz="1750" dirty="0"/>
          </a:p>
        </p:txBody>
      </p:sp>
      <p:sp>
        <p:nvSpPr>
          <p:cNvPr id="22" name="Text 20"/>
          <p:cNvSpPr/>
          <p:nvPr/>
        </p:nvSpPr>
        <p:spPr>
          <a:xfrm>
            <a:off x="5167312"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Identify relationships between features and price.</a:t>
            </a:r>
            <a:endParaRPr lang="en-US" sz="1500" dirty="0"/>
          </a:p>
        </p:txBody>
      </p:sp>
      <p:sp>
        <p:nvSpPr>
          <p:cNvPr id="23" name="Text 21"/>
          <p:cNvSpPr/>
          <p:nvPr/>
        </p:nvSpPr>
        <p:spPr>
          <a:xfrm>
            <a:off x="9656683" y="304919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06</a:t>
            </a:r>
            <a:endParaRPr lang="en-US" sz="1500" dirty="0"/>
          </a:p>
        </p:txBody>
      </p:sp>
      <p:sp>
        <p:nvSpPr>
          <p:cNvPr id="24" name="Shape 22"/>
          <p:cNvSpPr/>
          <p:nvPr/>
        </p:nvSpPr>
        <p:spPr>
          <a:xfrm>
            <a:off x="9656683" y="3355419"/>
            <a:ext cx="4295775" cy="22860"/>
          </a:xfrm>
          <a:prstGeom prst="rect">
            <a:avLst/>
          </a:prstGeom>
          <a:solidFill>
            <a:srgbClr val="9A98D0"/>
          </a:solidFill>
          <a:ln/>
        </p:spPr>
        <p:txBody>
          <a:bodyPr/>
          <a:lstStyle/>
          <a:p>
            <a:endParaRPr lang="en-US"/>
          </a:p>
        </p:txBody>
      </p:sp>
      <p:sp>
        <p:nvSpPr>
          <p:cNvPr id="25" name="Text 23"/>
          <p:cNvSpPr/>
          <p:nvPr/>
        </p:nvSpPr>
        <p:spPr>
          <a:xfrm>
            <a:off x="9656683" y="3497937"/>
            <a:ext cx="3042761"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Feature Importance Analysis</a:t>
            </a:r>
            <a:endParaRPr lang="en-US" sz="1750" dirty="0"/>
          </a:p>
        </p:txBody>
      </p:sp>
      <p:sp>
        <p:nvSpPr>
          <p:cNvPr id="26" name="Text 24"/>
          <p:cNvSpPr/>
          <p:nvPr/>
        </p:nvSpPr>
        <p:spPr>
          <a:xfrm>
            <a:off x="9656683" y="389894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Determine the most influential factors.</a:t>
            </a:r>
            <a:endParaRPr lang="en-US" sz="1500" dirty="0"/>
          </a:p>
        </p:txBody>
      </p:sp>
      <p:sp>
        <p:nvSpPr>
          <p:cNvPr id="27" name="Text 25"/>
          <p:cNvSpPr/>
          <p:nvPr/>
        </p:nvSpPr>
        <p:spPr>
          <a:xfrm>
            <a:off x="677942"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07</a:t>
            </a:r>
            <a:endParaRPr lang="en-US" sz="1500" dirty="0"/>
          </a:p>
        </p:txBody>
      </p:sp>
      <p:sp>
        <p:nvSpPr>
          <p:cNvPr id="28" name="Shape 26"/>
          <p:cNvSpPr/>
          <p:nvPr/>
        </p:nvSpPr>
        <p:spPr>
          <a:xfrm>
            <a:off x="677942" y="4853940"/>
            <a:ext cx="4295775" cy="22860"/>
          </a:xfrm>
          <a:prstGeom prst="rect">
            <a:avLst/>
          </a:prstGeom>
          <a:solidFill>
            <a:srgbClr val="9A98D0"/>
          </a:solidFill>
          <a:ln/>
        </p:spPr>
        <p:txBody>
          <a:bodyPr/>
          <a:lstStyle/>
          <a:p>
            <a:endParaRPr lang="en-US"/>
          </a:p>
        </p:txBody>
      </p:sp>
      <p:sp>
        <p:nvSpPr>
          <p:cNvPr id="29" name="Text 27"/>
          <p:cNvSpPr/>
          <p:nvPr/>
        </p:nvSpPr>
        <p:spPr>
          <a:xfrm>
            <a:off x="677942" y="4996458"/>
            <a:ext cx="2278856"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Modeling</a:t>
            </a:r>
            <a:endParaRPr lang="en-US" sz="1750" dirty="0"/>
          </a:p>
        </p:txBody>
      </p:sp>
      <p:sp>
        <p:nvSpPr>
          <p:cNvPr id="30" name="Text 28"/>
          <p:cNvSpPr/>
          <p:nvPr/>
        </p:nvSpPr>
        <p:spPr>
          <a:xfrm>
            <a:off x="677942" y="539746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Apply various machine learning algorithms.</a:t>
            </a:r>
            <a:endParaRPr lang="en-US" sz="1500" dirty="0"/>
          </a:p>
        </p:txBody>
      </p:sp>
      <p:sp>
        <p:nvSpPr>
          <p:cNvPr id="31" name="Text 29"/>
          <p:cNvSpPr/>
          <p:nvPr/>
        </p:nvSpPr>
        <p:spPr>
          <a:xfrm>
            <a:off x="5167312"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08</a:t>
            </a:r>
            <a:endParaRPr lang="en-US" sz="1500" dirty="0"/>
          </a:p>
        </p:txBody>
      </p:sp>
      <p:sp>
        <p:nvSpPr>
          <p:cNvPr id="32" name="Shape 30"/>
          <p:cNvSpPr/>
          <p:nvPr/>
        </p:nvSpPr>
        <p:spPr>
          <a:xfrm>
            <a:off x="5167312" y="4853940"/>
            <a:ext cx="4295775" cy="22860"/>
          </a:xfrm>
          <a:prstGeom prst="rect">
            <a:avLst/>
          </a:prstGeom>
          <a:solidFill>
            <a:srgbClr val="9A98D0"/>
          </a:solidFill>
          <a:ln/>
        </p:spPr>
        <p:txBody>
          <a:bodyPr/>
          <a:lstStyle/>
          <a:p>
            <a:endParaRPr lang="en-US"/>
          </a:p>
        </p:txBody>
      </p:sp>
      <p:sp>
        <p:nvSpPr>
          <p:cNvPr id="33" name="Text 31"/>
          <p:cNvSpPr/>
          <p:nvPr/>
        </p:nvSpPr>
        <p:spPr>
          <a:xfrm>
            <a:off x="5167312" y="4996458"/>
            <a:ext cx="2792492"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Model Validation &amp; Testing</a:t>
            </a:r>
            <a:endParaRPr lang="en-US" sz="1750" dirty="0"/>
          </a:p>
        </p:txBody>
      </p:sp>
      <p:sp>
        <p:nvSpPr>
          <p:cNvPr id="34" name="Text 32"/>
          <p:cNvSpPr/>
          <p:nvPr/>
        </p:nvSpPr>
        <p:spPr>
          <a:xfrm>
            <a:off x="5167312" y="5397460"/>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Assess model performance and robustness.</a:t>
            </a:r>
            <a:endParaRPr lang="en-US" sz="1500" dirty="0"/>
          </a:p>
        </p:txBody>
      </p:sp>
      <p:sp>
        <p:nvSpPr>
          <p:cNvPr id="35" name="Text 33"/>
          <p:cNvSpPr/>
          <p:nvPr/>
        </p:nvSpPr>
        <p:spPr>
          <a:xfrm>
            <a:off x="9656683" y="4547711"/>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09</a:t>
            </a:r>
            <a:endParaRPr lang="en-US" sz="1500" dirty="0"/>
          </a:p>
        </p:txBody>
      </p:sp>
      <p:sp>
        <p:nvSpPr>
          <p:cNvPr id="36" name="Shape 34"/>
          <p:cNvSpPr/>
          <p:nvPr/>
        </p:nvSpPr>
        <p:spPr>
          <a:xfrm>
            <a:off x="9656683" y="4853940"/>
            <a:ext cx="4295775" cy="22860"/>
          </a:xfrm>
          <a:prstGeom prst="rect">
            <a:avLst/>
          </a:prstGeom>
          <a:solidFill>
            <a:srgbClr val="9A98D0"/>
          </a:solidFill>
          <a:ln/>
        </p:spPr>
        <p:txBody>
          <a:bodyPr/>
          <a:lstStyle/>
          <a:p>
            <a:endParaRPr lang="en-US"/>
          </a:p>
        </p:txBody>
      </p:sp>
      <p:sp>
        <p:nvSpPr>
          <p:cNvPr id="37" name="Text 35"/>
          <p:cNvSpPr/>
          <p:nvPr/>
        </p:nvSpPr>
        <p:spPr>
          <a:xfrm>
            <a:off x="9656683" y="4996458"/>
            <a:ext cx="4295775" cy="569595"/>
          </a:xfrm>
          <a:prstGeom prst="rect">
            <a:avLst/>
          </a:prstGeom>
          <a:noFill/>
          <a:ln/>
        </p:spPr>
        <p:txBody>
          <a:bodyPr wrap="squar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Business Applications &amp; Recommendations</a:t>
            </a:r>
            <a:endParaRPr lang="en-US" sz="1750" dirty="0"/>
          </a:p>
        </p:txBody>
      </p:sp>
      <p:sp>
        <p:nvSpPr>
          <p:cNvPr id="38" name="Text 36"/>
          <p:cNvSpPr/>
          <p:nvPr/>
        </p:nvSpPr>
        <p:spPr>
          <a:xfrm>
            <a:off x="9656683" y="5682258"/>
            <a:ext cx="4295775"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Translate insights into actionable strategies.</a:t>
            </a:r>
            <a:endParaRPr lang="en-US" sz="1500" dirty="0"/>
          </a:p>
        </p:txBody>
      </p:sp>
      <p:sp>
        <p:nvSpPr>
          <p:cNvPr id="39" name="Text 37"/>
          <p:cNvSpPr/>
          <p:nvPr/>
        </p:nvSpPr>
        <p:spPr>
          <a:xfrm>
            <a:off x="677942" y="6331029"/>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10</a:t>
            </a:r>
            <a:endParaRPr lang="en-US" sz="1500" dirty="0"/>
          </a:p>
        </p:txBody>
      </p:sp>
      <p:sp>
        <p:nvSpPr>
          <p:cNvPr id="40" name="Shape 38"/>
          <p:cNvSpPr/>
          <p:nvPr/>
        </p:nvSpPr>
        <p:spPr>
          <a:xfrm>
            <a:off x="677942" y="6637258"/>
            <a:ext cx="6540460" cy="22860"/>
          </a:xfrm>
          <a:prstGeom prst="rect">
            <a:avLst/>
          </a:prstGeom>
          <a:solidFill>
            <a:srgbClr val="9A98D0"/>
          </a:solidFill>
          <a:ln/>
        </p:spPr>
        <p:txBody>
          <a:bodyPr/>
          <a:lstStyle/>
          <a:p>
            <a:endParaRPr lang="en-US"/>
          </a:p>
        </p:txBody>
      </p:sp>
      <p:sp>
        <p:nvSpPr>
          <p:cNvPr id="41" name="Text 39"/>
          <p:cNvSpPr/>
          <p:nvPr/>
        </p:nvSpPr>
        <p:spPr>
          <a:xfrm>
            <a:off x="677942" y="6779776"/>
            <a:ext cx="3029069"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Conclusion &amp; Future Outlook</a:t>
            </a:r>
            <a:endParaRPr lang="en-US" sz="1750" dirty="0"/>
          </a:p>
        </p:txBody>
      </p:sp>
      <p:sp>
        <p:nvSpPr>
          <p:cNvPr id="42" name="Text 40"/>
          <p:cNvSpPr/>
          <p:nvPr/>
        </p:nvSpPr>
        <p:spPr>
          <a:xfrm>
            <a:off x="677942" y="7180778"/>
            <a:ext cx="6540460"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Summarize findings and outline next steps.</a:t>
            </a:r>
            <a:endParaRPr lang="en-US" sz="1500" dirty="0"/>
          </a:p>
        </p:txBody>
      </p:sp>
      <p:sp>
        <p:nvSpPr>
          <p:cNvPr id="43" name="Text 41"/>
          <p:cNvSpPr/>
          <p:nvPr/>
        </p:nvSpPr>
        <p:spPr>
          <a:xfrm>
            <a:off x="7411998" y="6331029"/>
            <a:ext cx="193596" cy="242054"/>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11</a:t>
            </a:r>
            <a:endParaRPr lang="en-US" sz="1500" dirty="0"/>
          </a:p>
        </p:txBody>
      </p:sp>
      <p:sp>
        <p:nvSpPr>
          <p:cNvPr id="44" name="Shape 42"/>
          <p:cNvSpPr/>
          <p:nvPr/>
        </p:nvSpPr>
        <p:spPr>
          <a:xfrm>
            <a:off x="7411998" y="6637258"/>
            <a:ext cx="6540460" cy="22860"/>
          </a:xfrm>
          <a:prstGeom prst="rect">
            <a:avLst/>
          </a:prstGeom>
          <a:solidFill>
            <a:srgbClr val="9A98D0"/>
          </a:solidFill>
          <a:ln/>
        </p:spPr>
        <p:txBody>
          <a:bodyPr/>
          <a:lstStyle/>
          <a:p>
            <a:endParaRPr lang="en-US"/>
          </a:p>
        </p:txBody>
      </p:sp>
      <p:sp>
        <p:nvSpPr>
          <p:cNvPr id="45" name="Text 43"/>
          <p:cNvSpPr/>
          <p:nvPr/>
        </p:nvSpPr>
        <p:spPr>
          <a:xfrm>
            <a:off x="7411998" y="6779776"/>
            <a:ext cx="2681764" cy="284798"/>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Deployment &amp; Live Demo</a:t>
            </a:r>
            <a:endParaRPr lang="en-US" sz="1750" dirty="0"/>
          </a:p>
        </p:txBody>
      </p:sp>
      <p:sp>
        <p:nvSpPr>
          <p:cNvPr id="46" name="Text 44"/>
          <p:cNvSpPr/>
          <p:nvPr/>
        </p:nvSpPr>
        <p:spPr>
          <a:xfrm>
            <a:off x="7411998" y="7180778"/>
            <a:ext cx="6540460" cy="309920"/>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Showcase the working solution and its capabilities.</a:t>
            </a:r>
            <a:endParaRPr lang="en-US" sz="1500" dirty="0"/>
          </a:p>
        </p:txBody>
      </p:sp>
      <p:pic>
        <p:nvPicPr>
          <p:cNvPr id="48" name="Picture 47">
            <a:extLst>
              <a:ext uri="{FF2B5EF4-FFF2-40B4-BE49-F238E27FC236}">
                <a16:creationId xmlns:a16="http://schemas.microsoft.com/office/drawing/2014/main" id="{B9EFDE07-F484-A19E-A3A4-0CA295E956C8}"/>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837724" y="1270040"/>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Access Our Solution</a:t>
            </a:r>
            <a:endParaRPr lang="en-US" sz="4400" dirty="0"/>
          </a:p>
        </p:txBody>
      </p:sp>
      <p:pic>
        <p:nvPicPr>
          <p:cNvPr id="4" name="Image 1" descr="preencoded.png"/>
          <p:cNvPicPr>
            <a:picLocks noChangeAspect="1"/>
          </p:cNvPicPr>
          <p:nvPr/>
        </p:nvPicPr>
        <p:blipFill>
          <a:blip r:embed="rId3">
            <a:duotone>
              <a:prstClr val="black"/>
              <a:srgbClr val="7030A0">
                <a:tint val="45000"/>
                <a:satMod val="400000"/>
              </a:srgbClr>
            </a:duotone>
          </a:blip>
          <a:stretch>
            <a:fillRect/>
          </a:stretch>
        </p:blipFill>
        <p:spPr>
          <a:xfrm>
            <a:off x="715060" y="2368298"/>
            <a:ext cx="598408" cy="598408"/>
          </a:xfrm>
          <a:prstGeom prst="rect">
            <a:avLst/>
          </a:prstGeom>
        </p:spPr>
      </p:pic>
      <p:sp>
        <p:nvSpPr>
          <p:cNvPr id="5" name="Text 1"/>
          <p:cNvSpPr/>
          <p:nvPr/>
        </p:nvSpPr>
        <p:spPr>
          <a:xfrm>
            <a:off x="1612672" y="2510339"/>
            <a:ext cx="3366492"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Jupyter Notebook &amp; Code</a:t>
            </a:r>
            <a:endParaRPr lang="en-US" sz="2200" dirty="0"/>
          </a:p>
        </p:txBody>
      </p:sp>
      <p:sp>
        <p:nvSpPr>
          <p:cNvPr id="6" name="Text 2"/>
          <p:cNvSpPr/>
          <p:nvPr/>
        </p:nvSpPr>
        <p:spPr>
          <a:xfrm>
            <a:off x="1612672" y="3005877"/>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Complete analysis and implementation</a:t>
            </a:r>
            <a:endParaRPr lang="en-US" sz="1850" dirty="0"/>
          </a:p>
        </p:txBody>
      </p:sp>
      <p:sp>
        <p:nvSpPr>
          <p:cNvPr id="7" name="Text 3"/>
          <p:cNvSpPr/>
          <p:nvPr/>
        </p:nvSpPr>
        <p:spPr>
          <a:xfrm>
            <a:off x="1612672" y="3532491"/>
            <a:ext cx="6570940" cy="383024"/>
          </a:xfrm>
          <a:prstGeom prst="rect">
            <a:avLst/>
          </a:prstGeom>
          <a:noFill/>
          <a:ln/>
        </p:spPr>
        <p:txBody>
          <a:bodyPr wrap="none" lIns="0" tIns="0" rIns="0" bIns="0" rtlCol="0" anchor="t"/>
          <a:lstStyle/>
          <a:p>
            <a:pPr marL="0" indent="0" algn="l">
              <a:lnSpc>
                <a:spcPts val="3000"/>
              </a:lnSpc>
              <a:buNone/>
            </a:pPr>
            <a:r>
              <a:rPr lang="en-US" sz="1850" u="sng" dirty="0">
                <a:solidFill>
                  <a:srgbClr val="7C669A"/>
                </a:solidFill>
                <a:latin typeface="Overpass" pitchFamily="34" charset="0"/>
                <a:ea typeface="Overpass" pitchFamily="34" charset="-122"/>
                <a:cs typeface="Overpass" pitchFamily="34" charset="-120"/>
                <a:hlinkClick r:id="rId4">
                  <a:extLst>
                    <a:ext uri="{A12FA001-AC4F-418D-AE19-62706E023703}">
                      <ahyp:hlinkClr xmlns:ahyp="http://schemas.microsoft.com/office/drawing/2018/hyperlinkcolor" val="tx"/>
                    </a:ext>
                  </a:extLst>
                </a:hlinkClick>
              </a:rPr>
              <a:t>GitHub Repository</a:t>
            </a:r>
            <a:endParaRPr lang="en-US" sz="1850" dirty="0">
              <a:solidFill>
                <a:srgbClr val="7C669A"/>
              </a:solidFill>
            </a:endParaRPr>
          </a:p>
        </p:txBody>
      </p:sp>
      <p:sp>
        <p:nvSpPr>
          <p:cNvPr id="8" name="Text 4"/>
          <p:cNvSpPr/>
          <p:nvPr/>
        </p:nvSpPr>
        <p:spPr>
          <a:xfrm>
            <a:off x="1612672" y="4059104"/>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Includes data preprocessing, model training, and evaluation</a:t>
            </a:r>
            <a:endParaRPr lang="en-US" sz="1850" dirty="0"/>
          </a:p>
        </p:txBody>
      </p:sp>
      <p:pic>
        <p:nvPicPr>
          <p:cNvPr id="9" name="Image 2" descr="preencoded.png"/>
          <p:cNvPicPr>
            <a:picLocks noChangeAspect="1"/>
          </p:cNvPicPr>
          <p:nvPr/>
        </p:nvPicPr>
        <p:blipFill>
          <a:blip r:embed="rId5">
            <a:duotone>
              <a:prstClr val="black"/>
              <a:srgbClr val="7030A0">
                <a:tint val="45000"/>
                <a:satMod val="400000"/>
              </a:srgbClr>
            </a:duotone>
          </a:blip>
          <a:stretch>
            <a:fillRect/>
          </a:stretch>
        </p:blipFill>
        <p:spPr>
          <a:xfrm>
            <a:off x="715060" y="5824128"/>
            <a:ext cx="598408" cy="598408"/>
          </a:xfrm>
          <a:prstGeom prst="rect">
            <a:avLst/>
          </a:prstGeom>
        </p:spPr>
      </p:pic>
      <p:sp>
        <p:nvSpPr>
          <p:cNvPr id="10" name="Text 5"/>
          <p:cNvSpPr/>
          <p:nvPr/>
        </p:nvSpPr>
        <p:spPr>
          <a:xfrm>
            <a:off x="1612672" y="5966169"/>
            <a:ext cx="2880598"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Live Interactive Demo</a:t>
            </a:r>
            <a:endParaRPr lang="en-US" sz="2200" dirty="0"/>
          </a:p>
        </p:txBody>
      </p:sp>
      <p:sp>
        <p:nvSpPr>
          <p:cNvPr id="11" name="Text 6"/>
          <p:cNvSpPr/>
          <p:nvPr/>
        </p:nvSpPr>
        <p:spPr>
          <a:xfrm>
            <a:off x="1612672" y="6461707"/>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Try the model with your own laptop specifications</a:t>
            </a:r>
            <a:endParaRPr lang="en-US" sz="1850" dirty="0"/>
          </a:p>
        </p:txBody>
      </p:sp>
      <p:sp>
        <p:nvSpPr>
          <p:cNvPr id="12" name="Text 7"/>
          <p:cNvSpPr/>
          <p:nvPr/>
        </p:nvSpPr>
        <p:spPr>
          <a:xfrm>
            <a:off x="1612672" y="6988321"/>
            <a:ext cx="6570940" cy="383024"/>
          </a:xfrm>
          <a:prstGeom prst="rect">
            <a:avLst/>
          </a:prstGeom>
          <a:noFill/>
          <a:ln/>
        </p:spPr>
        <p:txBody>
          <a:bodyPr wrap="none" lIns="0" tIns="0" rIns="0" bIns="0" rtlCol="0" anchor="t"/>
          <a:lstStyle/>
          <a:p>
            <a:pPr marL="0" indent="0" algn="l">
              <a:lnSpc>
                <a:spcPts val="3000"/>
              </a:lnSpc>
              <a:buNone/>
            </a:pPr>
            <a:r>
              <a:rPr lang="en-US" sz="1850" u="sng" dirty="0">
                <a:solidFill>
                  <a:srgbClr val="7C669A"/>
                </a:solidFill>
                <a:latin typeface="Overpass" pitchFamily="34" charset="0"/>
                <a:ea typeface="Overpass" pitchFamily="34" charset="-122"/>
                <a:cs typeface="Overpass" pitchFamily="34" charset="-120"/>
                <a:hlinkClick r:id="rId6">
                  <a:extLst>
                    <a:ext uri="{A12FA001-AC4F-418D-AE19-62706E023703}">
                      <ahyp:hlinkClr xmlns:ahyp="http://schemas.microsoft.com/office/drawing/2018/hyperlinkcolor" val="tx"/>
                    </a:ext>
                  </a:extLst>
                </a:hlinkClick>
              </a:rPr>
              <a:t>Streamlit App</a:t>
            </a:r>
            <a:endParaRPr lang="en-US" sz="1850" dirty="0">
              <a:solidFill>
                <a:srgbClr val="7C669A"/>
              </a:solidFill>
            </a:endParaRPr>
          </a:p>
        </p:txBody>
      </p:sp>
      <p:sp>
        <p:nvSpPr>
          <p:cNvPr id="13" name="Text 8"/>
          <p:cNvSpPr/>
          <p:nvPr/>
        </p:nvSpPr>
        <p:spPr>
          <a:xfrm>
            <a:off x="1612672" y="7514934"/>
            <a:ext cx="6570940"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Get instant price predictions</a:t>
            </a:r>
            <a:endParaRPr lang="en-US" sz="1850" dirty="0"/>
          </a:p>
        </p:txBody>
      </p:sp>
      <p:pic>
        <p:nvPicPr>
          <p:cNvPr id="16" name="Picture 15">
            <a:extLst>
              <a:ext uri="{FF2B5EF4-FFF2-40B4-BE49-F238E27FC236}">
                <a16:creationId xmlns:a16="http://schemas.microsoft.com/office/drawing/2014/main" id="{F2797500-4BF3-40C2-C630-EB9911ECE3EC}"/>
              </a:ext>
            </a:extLst>
          </p:cNvPr>
          <p:cNvPicPr>
            <a:picLocks noGrp="1" noRot="1" noMove="1" noResize="1" noEditPoints="1" noAdjustHandles="1" noChangeArrowheads="1" noChangeShapeType="1" noCrop="1"/>
          </p:cNvPicPr>
          <p:nvPr/>
        </p:nvPicPr>
        <p:blipFill>
          <a:blip r:embed="rId7"/>
          <a:stretch>
            <a:fillRect/>
          </a:stretch>
        </p:blipFill>
        <p:spPr>
          <a:xfrm>
            <a:off x="12725134" y="7571066"/>
            <a:ext cx="1905266" cy="6471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Project Objective</a:t>
            </a:r>
            <a:endParaRPr lang="en-US" sz="2200" dirty="0"/>
          </a:p>
        </p:txBody>
      </p:sp>
      <p:sp>
        <p:nvSpPr>
          <p:cNvPr id="3" name="Text 1"/>
          <p:cNvSpPr/>
          <p:nvPr/>
        </p:nvSpPr>
        <p:spPr>
          <a:xfrm>
            <a:off x="418862" y="980123"/>
            <a:ext cx="1692712"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Predict Laptop Prices</a:t>
            </a:r>
            <a:endParaRPr lang="en-US" sz="1300" dirty="0"/>
          </a:p>
        </p:txBody>
      </p:sp>
      <p:sp>
        <p:nvSpPr>
          <p:cNvPr id="4" name="Text 2"/>
          <p:cNvSpPr/>
          <p:nvPr/>
        </p:nvSpPr>
        <p:spPr>
          <a:xfrm>
            <a:off x="418862" y="1310878"/>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Develop a machine learning model to accurately predict laptop prices based on their specifications.</a:t>
            </a:r>
            <a:endParaRPr lang="en-US" sz="900" dirty="0"/>
          </a:p>
        </p:txBody>
      </p:sp>
      <p:sp>
        <p:nvSpPr>
          <p:cNvPr id="6" name="Text 3"/>
          <p:cNvSpPr/>
          <p:nvPr/>
        </p:nvSpPr>
        <p:spPr>
          <a:xfrm>
            <a:off x="627219" y="3161512"/>
            <a:ext cx="4315522" cy="351949"/>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Understanding the diverse market of laptops is key to accurate price prediction.</a:t>
            </a:r>
            <a:endParaRPr lang="en-US" sz="900" dirty="0"/>
          </a:p>
        </p:txBody>
      </p:sp>
      <p:pic>
        <p:nvPicPr>
          <p:cNvPr id="7" name="Image 1" descr="preencoded.png"/>
          <p:cNvPicPr>
            <a:picLocks noChangeAspect="1"/>
          </p:cNvPicPr>
          <p:nvPr/>
        </p:nvPicPr>
        <p:blipFill>
          <a:blip r:embed="rId3"/>
          <a:stretch>
            <a:fillRect/>
          </a:stretch>
        </p:blipFill>
        <p:spPr>
          <a:xfrm>
            <a:off x="-442385" y="3337486"/>
            <a:ext cx="5779547" cy="3107924"/>
          </a:xfrm>
          <a:prstGeom prst="rect">
            <a:avLst/>
          </a:prstGeom>
        </p:spPr>
      </p:pic>
      <p:sp>
        <p:nvSpPr>
          <p:cNvPr id="8" name="Shape 4"/>
          <p:cNvSpPr/>
          <p:nvPr/>
        </p:nvSpPr>
        <p:spPr>
          <a:xfrm>
            <a:off x="485771" y="6564640"/>
            <a:ext cx="119658" cy="119658"/>
          </a:xfrm>
          <a:prstGeom prst="roundRect">
            <a:avLst>
              <a:gd name="adj" fmla="val 15284"/>
            </a:avLst>
          </a:prstGeom>
          <a:solidFill>
            <a:srgbClr val="323069"/>
          </a:solidFill>
          <a:ln/>
        </p:spPr>
        <p:txBody>
          <a:bodyPr/>
          <a:lstStyle/>
          <a:p>
            <a:endParaRPr lang="en-US"/>
          </a:p>
        </p:txBody>
      </p:sp>
      <p:sp>
        <p:nvSpPr>
          <p:cNvPr id="9" name="Text 5"/>
          <p:cNvSpPr/>
          <p:nvPr/>
        </p:nvSpPr>
        <p:spPr>
          <a:xfrm>
            <a:off x="666389" y="6564640"/>
            <a:ext cx="872966"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Gaming Laptops</a:t>
            </a:r>
            <a:endParaRPr lang="en-US" sz="900" dirty="0"/>
          </a:p>
        </p:txBody>
      </p:sp>
      <p:sp>
        <p:nvSpPr>
          <p:cNvPr id="10" name="Shape 6"/>
          <p:cNvSpPr/>
          <p:nvPr/>
        </p:nvSpPr>
        <p:spPr>
          <a:xfrm>
            <a:off x="1866301" y="6564640"/>
            <a:ext cx="119658" cy="119658"/>
          </a:xfrm>
          <a:prstGeom prst="roundRect">
            <a:avLst>
              <a:gd name="adj" fmla="val 15284"/>
            </a:avLst>
          </a:prstGeom>
          <a:solidFill>
            <a:srgbClr val="484597"/>
          </a:solidFill>
          <a:ln/>
        </p:spPr>
        <p:txBody>
          <a:bodyPr/>
          <a:lstStyle/>
          <a:p>
            <a:endParaRPr lang="en-US"/>
          </a:p>
        </p:txBody>
      </p:sp>
      <p:sp>
        <p:nvSpPr>
          <p:cNvPr id="11" name="Text 7"/>
          <p:cNvSpPr/>
          <p:nvPr/>
        </p:nvSpPr>
        <p:spPr>
          <a:xfrm>
            <a:off x="2046918" y="6564640"/>
            <a:ext cx="934760"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Business Laptops</a:t>
            </a:r>
            <a:endParaRPr lang="en-US" sz="900" dirty="0"/>
          </a:p>
        </p:txBody>
      </p:sp>
      <p:sp>
        <p:nvSpPr>
          <p:cNvPr id="12" name="Shape 8"/>
          <p:cNvSpPr/>
          <p:nvPr/>
        </p:nvSpPr>
        <p:spPr>
          <a:xfrm>
            <a:off x="3246830" y="6564640"/>
            <a:ext cx="119658" cy="119658"/>
          </a:xfrm>
          <a:prstGeom prst="roundRect">
            <a:avLst>
              <a:gd name="adj" fmla="val 15284"/>
            </a:avLst>
          </a:prstGeom>
          <a:solidFill>
            <a:srgbClr val="6865B9"/>
          </a:solidFill>
          <a:ln/>
        </p:spPr>
        <p:txBody>
          <a:bodyPr/>
          <a:lstStyle/>
          <a:p>
            <a:endParaRPr lang="en-US"/>
          </a:p>
        </p:txBody>
      </p:sp>
      <p:sp>
        <p:nvSpPr>
          <p:cNvPr id="13" name="Text 9"/>
          <p:cNvSpPr/>
          <p:nvPr/>
        </p:nvSpPr>
        <p:spPr>
          <a:xfrm>
            <a:off x="3427448" y="6564640"/>
            <a:ext cx="582692"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Ultrabooks</a:t>
            </a:r>
            <a:endParaRPr lang="en-US" sz="900" dirty="0"/>
          </a:p>
        </p:txBody>
      </p:sp>
      <p:sp>
        <p:nvSpPr>
          <p:cNvPr id="14" name="Shape 10"/>
          <p:cNvSpPr/>
          <p:nvPr/>
        </p:nvSpPr>
        <p:spPr>
          <a:xfrm>
            <a:off x="4627360" y="6564640"/>
            <a:ext cx="119658" cy="119658"/>
          </a:xfrm>
          <a:prstGeom prst="roundRect">
            <a:avLst>
              <a:gd name="adj" fmla="val 15284"/>
            </a:avLst>
          </a:prstGeom>
          <a:solidFill>
            <a:srgbClr val="9592CD"/>
          </a:solidFill>
          <a:ln/>
        </p:spPr>
        <p:txBody>
          <a:bodyPr/>
          <a:lstStyle/>
          <a:p>
            <a:endParaRPr lang="en-US"/>
          </a:p>
        </p:txBody>
      </p:sp>
      <p:sp>
        <p:nvSpPr>
          <p:cNvPr id="15" name="Text 11"/>
          <p:cNvSpPr/>
          <p:nvPr/>
        </p:nvSpPr>
        <p:spPr>
          <a:xfrm>
            <a:off x="4807978" y="6564640"/>
            <a:ext cx="1015246"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2-in-1 Convertibles</a:t>
            </a:r>
            <a:endParaRPr lang="en-US" sz="900" dirty="0"/>
          </a:p>
        </p:txBody>
      </p:sp>
      <p:sp>
        <p:nvSpPr>
          <p:cNvPr id="16" name="Shape 12"/>
          <p:cNvSpPr/>
          <p:nvPr/>
        </p:nvSpPr>
        <p:spPr>
          <a:xfrm>
            <a:off x="6007890" y="6564640"/>
            <a:ext cx="119658" cy="119658"/>
          </a:xfrm>
          <a:prstGeom prst="roundRect">
            <a:avLst>
              <a:gd name="adj" fmla="val 15284"/>
            </a:avLst>
          </a:prstGeom>
          <a:solidFill>
            <a:srgbClr val="C1C0E2"/>
          </a:solidFill>
          <a:ln/>
        </p:spPr>
        <p:txBody>
          <a:bodyPr/>
          <a:lstStyle/>
          <a:p>
            <a:endParaRPr lang="en-US"/>
          </a:p>
        </p:txBody>
      </p:sp>
      <p:sp>
        <p:nvSpPr>
          <p:cNvPr id="17" name="Text 13"/>
          <p:cNvSpPr/>
          <p:nvPr/>
        </p:nvSpPr>
        <p:spPr>
          <a:xfrm>
            <a:off x="6188507" y="6564640"/>
            <a:ext cx="845582" cy="119658"/>
          </a:xfrm>
          <a:prstGeom prst="rect">
            <a:avLst/>
          </a:prstGeom>
          <a:noFill/>
          <a:ln/>
        </p:spPr>
        <p:txBody>
          <a:bodyPr wrap="none" lIns="0" tIns="0" rIns="0" bIns="0" rtlCol="0" anchor="t"/>
          <a:lstStyle/>
          <a:p>
            <a:pPr marL="0" indent="0" algn="l">
              <a:lnSpc>
                <a:spcPts val="900"/>
              </a:lnSpc>
              <a:buNone/>
            </a:pPr>
            <a:r>
              <a:rPr lang="en-US" sz="900" dirty="0">
                <a:solidFill>
                  <a:srgbClr val="E5E0DF"/>
                </a:solidFill>
                <a:latin typeface="Overpass" pitchFamily="34" charset="0"/>
                <a:ea typeface="Overpass" pitchFamily="34" charset="-122"/>
                <a:cs typeface="Overpass" pitchFamily="34" charset="-120"/>
              </a:rPr>
              <a:t>Budget Laptops</a:t>
            </a:r>
            <a:endParaRPr lang="en-US" sz="900" dirty="0"/>
          </a:p>
        </p:txBody>
      </p:sp>
      <p:sp>
        <p:nvSpPr>
          <p:cNvPr id="18" name="Text 14"/>
          <p:cNvSpPr/>
          <p:nvPr/>
        </p:nvSpPr>
        <p:spPr>
          <a:xfrm>
            <a:off x="7468791" y="980123"/>
            <a:ext cx="1689735" cy="211098"/>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Overpass Bold" pitchFamily="34" charset="0"/>
                <a:ea typeface="Overpass Bold" pitchFamily="34" charset="-122"/>
                <a:cs typeface="Overpass Bold" pitchFamily="34" charset="-120"/>
              </a:rPr>
              <a:t>Business Value</a:t>
            </a:r>
            <a:endParaRPr lang="en-US" sz="1300" dirty="0"/>
          </a:p>
        </p:txBody>
      </p:sp>
      <p:sp>
        <p:nvSpPr>
          <p:cNvPr id="19" name="Text 15"/>
          <p:cNvSpPr/>
          <p:nvPr/>
        </p:nvSpPr>
        <p:spPr>
          <a:xfrm>
            <a:off x="7468791" y="1310878"/>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Pricing Guidance:</a:t>
            </a:r>
            <a:r>
              <a:rPr lang="en-US" sz="900" dirty="0">
                <a:solidFill>
                  <a:srgbClr val="E5E0DF"/>
                </a:solidFill>
                <a:latin typeface="Overpass" pitchFamily="34" charset="0"/>
                <a:ea typeface="Overpass" pitchFamily="34" charset="-122"/>
                <a:cs typeface="Overpass" pitchFamily="34" charset="-120"/>
              </a:rPr>
              <a:t> Assist manufacturers and retailers in optimal pricing strategies.</a:t>
            </a:r>
            <a:endParaRPr lang="en-US" sz="900" dirty="0"/>
          </a:p>
        </p:txBody>
      </p:sp>
      <p:sp>
        <p:nvSpPr>
          <p:cNvPr id="20" name="Text 16"/>
          <p:cNvSpPr/>
          <p:nvPr/>
        </p:nvSpPr>
        <p:spPr>
          <a:xfrm>
            <a:off x="7468791" y="1544122"/>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Inventory Management:</a:t>
            </a:r>
            <a:r>
              <a:rPr lang="en-US" sz="900" dirty="0">
                <a:solidFill>
                  <a:srgbClr val="E5E0DF"/>
                </a:solidFill>
                <a:latin typeface="Overpass" pitchFamily="34" charset="0"/>
                <a:ea typeface="Overpass" pitchFamily="34" charset="-122"/>
                <a:cs typeface="Overpass" pitchFamily="34" charset="-120"/>
              </a:rPr>
              <a:t> Optimize stock levels based on price segmentation.</a:t>
            </a:r>
            <a:endParaRPr lang="en-US" sz="900" dirty="0"/>
          </a:p>
        </p:txBody>
      </p:sp>
      <p:sp>
        <p:nvSpPr>
          <p:cNvPr id="21" name="Text 17"/>
          <p:cNvSpPr/>
          <p:nvPr/>
        </p:nvSpPr>
        <p:spPr>
          <a:xfrm>
            <a:off x="7468791" y="1777365"/>
            <a:ext cx="6750368"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E5E0DF"/>
                </a:solidFill>
                <a:latin typeface="Overpass" pitchFamily="34" charset="0"/>
                <a:ea typeface="Overpass" pitchFamily="34" charset="-122"/>
                <a:cs typeface="Overpass" pitchFamily="34" charset="-120"/>
              </a:rPr>
              <a:t>Customer Insight:</a:t>
            </a:r>
            <a:r>
              <a:rPr lang="en-US" sz="900" dirty="0">
                <a:solidFill>
                  <a:srgbClr val="E5E0DF"/>
                </a:solidFill>
                <a:latin typeface="Overpass" pitchFamily="34" charset="0"/>
                <a:ea typeface="Overpass" pitchFamily="34" charset="-122"/>
                <a:cs typeface="Overpass" pitchFamily="34" charset="-120"/>
              </a:rPr>
              <a:t> Understand key features driving customer purchasing decisions.</a:t>
            </a:r>
            <a:endParaRPr lang="en-US" sz="900" dirty="0"/>
          </a:p>
        </p:txBody>
      </p:sp>
      <p:sp>
        <p:nvSpPr>
          <p:cNvPr id="22" name="Text 18"/>
          <p:cNvSpPr/>
          <p:nvPr/>
        </p:nvSpPr>
        <p:spPr>
          <a:xfrm>
            <a:off x="7468791" y="2076450"/>
            <a:ext cx="6750368" cy="191453"/>
          </a:xfrm>
          <a:prstGeom prst="rect">
            <a:avLst/>
          </a:prstGeom>
          <a:noFill/>
          <a:ln/>
        </p:spPr>
        <p:txBody>
          <a:bodyPr wrap="none" lIns="0" tIns="0" rIns="0" bIns="0" rtlCol="0" anchor="t"/>
          <a:lstStyle/>
          <a:p>
            <a:pPr marL="0" indent="0" algn="l">
              <a:lnSpc>
                <a:spcPts val="1500"/>
              </a:lnSpc>
              <a:buNone/>
            </a:pPr>
            <a:r>
              <a:rPr lang="en-US" sz="900" dirty="0">
                <a:solidFill>
                  <a:srgbClr val="E5E0DF"/>
                </a:solidFill>
                <a:latin typeface="Overpass" pitchFamily="34" charset="0"/>
                <a:ea typeface="Overpass" pitchFamily="34" charset="-122"/>
                <a:cs typeface="Overpass" pitchFamily="34" charset="-120"/>
              </a:rPr>
              <a:t>Analyzing laptop pricing across different segments provides valuable market insights.</a:t>
            </a:r>
            <a:endParaRPr lang="en-US" sz="900" dirty="0"/>
          </a:p>
        </p:txBody>
      </p:sp>
      <p:pic>
        <p:nvPicPr>
          <p:cNvPr id="23" name="Image 2" descr="preencoded.png"/>
          <p:cNvPicPr>
            <a:picLocks noChangeAspect="1"/>
          </p:cNvPicPr>
          <p:nvPr/>
        </p:nvPicPr>
        <p:blipFill>
          <a:blip r:embed="rId4"/>
          <a:stretch>
            <a:fillRect/>
          </a:stretch>
        </p:blipFill>
        <p:spPr>
          <a:xfrm>
            <a:off x="7468791" y="2414018"/>
            <a:ext cx="6750368" cy="3780115"/>
          </a:xfrm>
          <a:prstGeom prst="rect">
            <a:avLst/>
          </a:prstGeom>
        </p:spPr>
      </p:pic>
      <p:pic>
        <p:nvPicPr>
          <p:cNvPr id="25" name="Picture 24">
            <a:extLst>
              <a:ext uri="{FF2B5EF4-FFF2-40B4-BE49-F238E27FC236}">
                <a16:creationId xmlns:a16="http://schemas.microsoft.com/office/drawing/2014/main" id="{2EFF6DFE-434C-2664-D765-DBC0CFE9BDC2}"/>
              </a:ext>
            </a:extLst>
          </p:cNvPr>
          <p:cNvPicPr>
            <a:picLocks noGrp="1" noRot="1" noMove="1" noResize="1" noEditPoints="1" noAdjustHandles="1" noChangeArrowheads="1" noChangeShapeType="1" noCrop="1"/>
          </p:cNvPicPr>
          <p:nvPr/>
        </p:nvPicPr>
        <p:blipFill>
          <a:blip r:embed="rId5"/>
          <a:stretch>
            <a:fillRect/>
          </a:stretch>
        </p:blipFill>
        <p:spPr>
          <a:xfrm>
            <a:off x="12725134" y="7571066"/>
            <a:ext cx="1905266" cy="6471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9361" y="470892"/>
            <a:ext cx="4029789" cy="503753"/>
          </a:xfrm>
          <a:prstGeom prst="rect">
            <a:avLst/>
          </a:prstGeom>
          <a:noFill/>
          <a:ln/>
        </p:spPr>
        <p:txBody>
          <a:bodyPr wrap="none" lIns="0" tIns="0" rIns="0" bIns="0" rtlCol="0" anchor="t"/>
          <a:lstStyle/>
          <a:p>
            <a:pPr marL="0" indent="0" algn="l">
              <a:lnSpc>
                <a:spcPts val="3950"/>
              </a:lnSpc>
              <a:buNone/>
            </a:pPr>
            <a:r>
              <a:rPr lang="en-US" sz="3150" b="1" dirty="0">
                <a:solidFill>
                  <a:srgbClr val="FFFFFF"/>
                </a:solidFill>
                <a:latin typeface="Overpass Bold" pitchFamily="34" charset="0"/>
                <a:ea typeface="Overpass Bold" pitchFamily="34" charset="-122"/>
                <a:cs typeface="Overpass Bold" pitchFamily="34" charset="-120"/>
              </a:rPr>
              <a:t>Dataset Overview</a:t>
            </a:r>
            <a:endParaRPr lang="en-US" sz="3150" dirty="0"/>
          </a:p>
        </p:txBody>
      </p:sp>
      <p:sp>
        <p:nvSpPr>
          <p:cNvPr id="3" name="Text 1"/>
          <p:cNvSpPr/>
          <p:nvPr/>
        </p:nvSpPr>
        <p:spPr>
          <a:xfrm>
            <a:off x="599361" y="1385530"/>
            <a:ext cx="7891939" cy="547688"/>
          </a:xfrm>
          <a:prstGeom prst="rect">
            <a:avLst/>
          </a:prstGeom>
          <a:noFill/>
          <a:ln/>
        </p:spPr>
        <p:txBody>
          <a:bodyPr wrap="squar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Our dataset comprises </a:t>
            </a:r>
            <a:r>
              <a:rPr lang="en-US" sz="1300" b="1" dirty="0">
                <a:solidFill>
                  <a:srgbClr val="E5E0DF"/>
                </a:solidFill>
                <a:latin typeface="Overpass" pitchFamily="34" charset="0"/>
                <a:ea typeface="Overpass" pitchFamily="34" charset="-122"/>
                <a:cs typeface="Overpass" pitchFamily="34" charset="-120"/>
              </a:rPr>
              <a:t>1303 laptop entries</a:t>
            </a:r>
            <a:r>
              <a:rPr lang="en-US" sz="1300" dirty="0">
                <a:solidFill>
                  <a:srgbClr val="E5E0DF"/>
                </a:solidFill>
                <a:latin typeface="Overpass" pitchFamily="34" charset="0"/>
                <a:ea typeface="Overpass" pitchFamily="34" charset="-122"/>
                <a:cs typeface="Overpass" pitchFamily="34" charset="-120"/>
              </a:rPr>
              <a:t>, each described by </a:t>
            </a:r>
            <a:r>
              <a:rPr lang="en-US" sz="1300" b="1" dirty="0">
                <a:solidFill>
                  <a:srgbClr val="E5E0DF"/>
                </a:solidFill>
                <a:latin typeface="Overpass" pitchFamily="34" charset="0"/>
                <a:ea typeface="Overpass" pitchFamily="34" charset="-122"/>
                <a:cs typeface="Overpass" pitchFamily="34" charset="-120"/>
              </a:rPr>
              <a:t>12 distinct features</a:t>
            </a:r>
            <a:r>
              <a:rPr lang="en-US" sz="1300" dirty="0">
                <a:solidFill>
                  <a:srgbClr val="E5E0DF"/>
                </a:solidFill>
                <a:latin typeface="Overpass" pitchFamily="34" charset="0"/>
                <a:ea typeface="Overpass" pitchFamily="34" charset="-122"/>
                <a:cs typeface="Overpass" pitchFamily="34" charset="-120"/>
              </a:rPr>
              <a:t>. This rich information allows for a comprehensive analysis of factors influencing laptop prices.</a:t>
            </a:r>
            <a:endParaRPr lang="en-US" sz="1300" dirty="0"/>
          </a:p>
        </p:txBody>
      </p:sp>
      <p:sp>
        <p:nvSpPr>
          <p:cNvPr id="4" name="Shape 2"/>
          <p:cNvSpPr/>
          <p:nvPr/>
        </p:nvSpPr>
        <p:spPr>
          <a:xfrm>
            <a:off x="599361" y="2125861"/>
            <a:ext cx="7891939" cy="5455682"/>
          </a:xfrm>
          <a:prstGeom prst="roundRect">
            <a:avLst>
              <a:gd name="adj" fmla="val 1319"/>
            </a:avLst>
          </a:prstGeom>
          <a:noFill/>
          <a:ln w="7620">
            <a:solidFill>
              <a:srgbClr val="FFFFFF">
                <a:alpha val="24000"/>
              </a:srgbClr>
            </a:solidFill>
            <a:prstDash val="solid"/>
          </a:ln>
        </p:spPr>
        <p:txBody>
          <a:bodyPr/>
          <a:lstStyle/>
          <a:p>
            <a:endParaRPr lang="en-US"/>
          </a:p>
        </p:txBody>
      </p:sp>
      <p:sp>
        <p:nvSpPr>
          <p:cNvPr id="5" name="Shape 3"/>
          <p:cNvSpPr/>
          <p:nvPr/>
        </p:nvSpPr>
        <p:spPr>
          <a:xfrm>
            <a:off x="606981" y="2133481"/>
            <a:ext cx="7876699" cy="494586"/>
          </a:xfrm>
          <a:prstGeom prst="rect">
            <a:avLst/>
          </a:prstGeom>
          <a:solidFill>
            <a:srgbClr val="FFFFFF">
              <a:alpha val="4000"/>
            </a:srgbClr>
          </a:solidFill>
          <a:ln/>
        </p:spPr>
        <p:txBody>
          <a:bodyPr/>
          <a:lstStyle/>
          <a:p>
            <a:endParaRPr lang="en-US"/>
          </a:p>
        </p:txBody>
      </p:sp>
      <p:sp>
        <p:nvSpPr>
          <p:cNvPr id="6" name="Text 4"/>
          <p:cNvSpPr/>
          <p:nvPr/>
        </p:nvSpPr>
        <p:spPr>
          <a:xfrm>
            <a:off x="778193" y="2243852"/>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Company</a:t>
            </a:r>
            <a:endParaRPr lang="en-US" sz="1300" dirty="0"/>
          </a:p>
        </p:txBody>
      </p:sp>
      <p:sp>
        <p:nvSpPr>
          <p:cNvPr id="7" name="Text 5"/>
          <p:cNvSpPr/>
          <p:nvPr/>
        </p:nvSpPr>
        <p:spPr>
          <a:xfrm>
            <a:off x="4720352" y="2243852"/>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Manufacturer</a:t>
            </a:r>
            <a:endParaRPr lang="en-US" sz="1300" dirty="0"/>
          </a:p>
        </p:txBody>
      </p:sp>
      <p:sp>
        <p:nvSpPr>
          <p:cNvPr id="8" name="Shape 6"/>
          <p:cNvSpPr/>
          <p:nvPr/>
        </p:nvSpPr>
        <p:spPr>
          <a:xfrm>
            <a:off x="606981" y="2628067"/>
            <a:ext cx="7876699" cy="494586"/>
          </a:xfrm>
          <a:prstGeom prst="rect">
            <a:avLst/>
          </a:prstGeom>
          <a:solidFill>
            <a:srgbClr val="000000">
              <a:alpha val="4000"/>
            </a:srgbClr>
          </a:solidFill>
          <a:ln/>
        </p:spPr>
        <p:txBody>
          <a:bodyPr/>
          <a:lstStyle/>
          <a:p>
            <a:endParaRPr lang="en-US"/>
          </a:p>
        </p:txBody>
      </p:sp>
      <p:sp>
        <p:nvSpPr>
          <p:cNvPr id="9" name="Text 7"/>
          <p:cNvSpPr/>
          <p:nvPr/>
        </p:nvSpPr>
        <p:spPr>
          <a:xfrm>
            <a:off x="778193" y="27384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TypeName</a:t>
            </a:r>
            <a:endParaRPr lang="en-US" sz="1300" dirty="0"/>
          </a:p>
        </p:txBody>
      </p:sp>
      <p:sp>
        <p:nvSpPr>
          <p:cNvPr id="10" name="Text 8"/>
          <p:cNvSpPr/>
          <p:nvPr/>
        </p:nvSpPr>
        <p:spPr>
          <a:xfrm>
            <a:off x="4720352" y="27384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Laptop category</a:t>
            </a:r>
            <a:endParaRPr lang="en-US" sz="1300" dirty="0"/>
          </a:p>
        </p:txBody>
      </p:sp>
      <p:sp>
        <p:nvSpPr>
          <p:cNvPr id="11" name="Shape 9"/>
          <p:cNvSpPr/>
          <p:nvPr/>
        </p:nvSpPr>
        <p:spPr>
          <a:xfrm>
            <a:off x="606981" y="3122652"/>
            <a:ext cx="7876699" cy="494586"/>
          </a:xfrm>
          <a:prstGeom prst="rect">
            <a:avLst/>
          </a:prstGeom>
          <a:solidFill>
            <a:srgbClr val="FFFFFF">
              <a:alpha val="4000"/>
            </a:srgbClr>
          </a:solidFill>
          <a:ln/>
        </p:spPr>
        <p:txBody>
          <a:bodyPr/>
          <a:lstStyle/>
          <a:p>
            <a:endParaRPr lang="en-US"/>
          </a:p>
        </p:txBody>
      </p:sp>
      <p:sp>
        <p:nvSpPr>
          <p:cNvPr id="12" name="Text 10"/>
          <p:cNvSpPr/>
          <p:nvPr/>
        </p:nvSpPr>
        <p:spPr>
          <a:xfrm>
            <a:off x="778193" y="32330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Inches</a:t>
            </a:r>
            <a:endParaRPr lang="en-US" sz="1300" dirty="0"/>
          </a:p>
        </p:txBody>
      </p:sp>
      <p:sp>
        <p:nvSpPr>
          <p:cNvPr id="13" name="Text 11"/>
          <p:cNvSpPr/>
          <p:nvPr/>
        </p:nvSpPr>
        <p:spPr>
          <a:xfrm>
            <a:off x="4720352" y="32330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Screen size</a:t>
            </a:r>
            <a:endParaRPr lang="en-US" sz="1300" dirty="0"/>
          </a:p>
        </p:txBody>
      </p:sp>
      <p:sp>
        <p:nvSpPr>
          <p:cNvPr id="14" name="Shape 12"/>
          <p:cNvSpPr/>
          <p:nvPr/>
        </p:nvSpPr>
        <p:spPr>
          <a:xfrm>
            <a:off x="606981" y="3617238"/>
            <a:ext cx="7876699" cy="494586"/>
          </a:xfrm>
          <a:prstGeom prst="rect">
            <a:avLst/>
          </a:prstGeom>
          <a:solidFill>
            <a:srgbClr val="000000">
              <a:alpha val="4000"/>
            </a:srgbClr>
          </a:solidFill>
          <a:ln/>
        </p:spPr>
        <p:txBody>
          <a:bodyPr/>
          <a:lstStyle/>
          <a:p>
            <a:endParaRPr lang="en-US"/>
          </a:p>
        </p:txBody>
      </p:sp>
      <p:sp>
        <p:nvSpPr>
          <p:cNvPr id="15" name="Text 13"/>
          <p:cNvSpPr/>
          <p:nvPr/>
        </p:nvSpPr>
        <p:spPr>
          <a:xfrm>
            <a:off x="778193" y="3727609"/>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ScreenResolution</a:t>
            </a:r>
            <a:endParaRPr lang="en-US" sz="1300" dirty="0"/>
          </a:p>
        </p:txBody>
      </p:sp>
      <p:sp>
        <p:nvSpPr>
          <p:cNvPr id="16" name="Text 14"/>
          <p:cNvSpPr/>
          <p:nvPr/>
        </p:nvSpPr>
        <p:spPr>
          <a:xfrm>
            <a:off x="4720352" y="3727609"/>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Display details</a:t>
            </a:r>
            <a:endParaRPr lang="en-US" sz="1300" dirty="0"/>
          </a:p>
        </p:txBody>
      </p:sp>
      <p:sp>
        <p:nvSpPr>
          <p:cNvPr id="17" name="Shape 15"/>
          <p:cNvSpPr/>
          <p:nvPr/>
        </p:nvSpPr>
        <p:spPr>
          <a:xfrm>
            <a:off x="606981" y="4111823"/>
            <a:ext cx="7876699" cy="494586"/>
          </a:xfrm>
          <a:prstGeom prst="rect">
            <a:avLst/>
          </a:prstGeom>
          <a:solidFill>
            <a:srgbClr val="FFFFFF">
              <a:alpha val="4000"/>
            </a:srgbClr>
          </a:solidFill>
          <a:ln/>
        </p:spPr>
        <p:txBody>
          <a:bodyPr/>
          <a:lstStyle/>
          <a:p>
            <a:endParaRPr lang="en-US"/>
          </a:p>
        </p:txBody>
      </p:sp>
      <p:sp>
        <p:nvSpPr>
          <p:cNvPr id="18" name="Text 16"/>
          <p:cNvSpPr/>
          <p:nvPr/>
        </p:nvSpPr>
        <p:spPr>
          <a:xfrm>
            <a:off x="778193" y="4222194"/>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Cpu</a:t>
            </a:r>
            <a:endParaRPr lang="en-US" sz="1300" dirty="0"/>
          </a:p>
        </p:txBody>
      </p:sp>
      <p:sp>
        <p:nvSpPr>
          <p:cNvPr id="19" name="Text 17"/>
          <p:cNvSpPr/>
          <p:nvPr/>
        </p:nvSpPr>
        <p:spPr>
          <a:xfrm>
            <a:off x="4720352" y="4222194"/>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Processor type</a:t>
            </a:r>
            <a:endParaRPr lang="en-US" sz="1300" dirty="0"/>
          </a:p>
        </p:txBody>
      </p:sp>
      <p:sp>
        <p:nvSpPr>
          <p:cNvPr id="20" name="Shape 18"/>
          <p:cNvSpPr/>
          <p:nvPr/>
        </p:nvSpPr>
        <p:spPr>
          <a:xfrm>
            <a:off x="606981" y="4606409"/>
            <a:ext cx="7876699" cy="494586"/>
          </a:xfrm>
          <a:prstGeom prst="rect">
            <a:avLst/>
          </a:prstGeom>
          <a:solidFill>
            <a:srgbClr val="000000">
              <a:alpha val="4000"/>
            </a:srgbClr>
          </a:solidFill>
          <a:ln/>
        </p:spPr>
        <p:txBody>
          <a:bodyPr/>
          <a:lstStyle/>
          <a:p>
            <a:endParaRPr lang="en-US"/>
          </a:p>
        </p:txBody>
      </p:sp>
      <p:sp>
        <p:nvSpPr>
          <p:cNvPr id="21" name="Text 19"/>
          <p:cNvSpPr/>
          <p:nvPr/>
        </p:nvSpPr>
        <p:spPr>
          <a:xfrm>
            <a:off x="778193" y="4716780"/>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Ram</a:t>
            </a:r>
            <a:endParaRPr lang="en-US" sz="1300" dirty="0"/>
          </a:p>
        </p:txBody>
      </p:sp>
      <p:sp>
        <p:nvSpPr>
          <p:cNvPr id="22" name="Text 20"/>
          <p:cNvSpPr/>
          <p:nvPr/>
        </p:nvSpPr>
        <p:spPr>
          <a:xfrm>
            <a:off x="4720352" y="4716780"/>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Memory (GB)</a:t>
            </a:r>
            <a:endParaRPr lang="en-US" sz="1300" dirty="0"/>
          </a:p>
        </p:txBody>
      </p:sp>
      <p:sp>
        <p:nvSpPr>
          <p:cNvPr id="23" name="Shape 21"/>
          <p:cNvSpPr/>
          <p:nvPr/>
        </p:nvSpPr>
        <p:spPr>
          <a:xfrm>
            <a:off x="606981" y="5100995"/>
            <a:ext cx="7876699" cy="494586"/>
          </a:xfrm>
          <a:prstGeom prst="rect">
            <a:avLst/>
          </a:prstGeom>
          <a:solidFill>
            <a:srgbClr val="FFFFFF">
              <a:alpha val="4000"/>
            </a:srgbClr>
          </a:solidFill>
          <a:ln/>
        </p:spPr>
        <p:txBody>
          <a:bodyPr/>
          <a:lstStyle/>
          <a:p>
            <a:endParaRPr lang="en-US"/>
          </a:p>
        </p:txBody>
      </p:sp>
      <p:sp>
        <p:nvSpPr>
          <p:cNvPr id="24" name="Text 22"/>
          <p:cNvSpPr/>
          <p:nvPr/>
        </p:nvSpPr>
        <p:spPr>
          <a:xfrm>
            <a:off x="778193" y="5211366"/>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Memory</a:t>
            </a:r>
            <a:endParaRPr lang="en-US" sz="1300" dirty="0"/>
          </a:p>
        </p:txBody>
      </p:sp>
      <p:sp>
        <p:nvSpPr>
          <p:cNvPr id="25" name="Text 23"/>
          <p:cNvSpPr/>
          <p:nvPr/>
        </p:nvSpPr>
        <p:spPr>
          <a:xfrm>
            <a:off x="4720352" y="5211366"/>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Storage type/size</a:t>
            </a:r>
            <a:endParaRPr lang="en-US" sz="1300" dirty="0"/>
          </a:p>
        </p:txBody>
      </p:sp>
      <p:sp>
        <p:nvSpPr>
          <p:cNvPr id="26" name="Shape 24"/>
          <p:cNvSpPr/>
          <p:nvPr/>
        </p:nvSpPr>
        <p:spPr>
          <a:xfrm>
            <a:off x="606981" y="5595580"/>
            <a:ext cx="7876699" cy="494586"/>
          </a:xfrm>
          <a:prstGeom prst="rect">
            <a:avLst/>
          </a:prstGeom>
          <a:solidFill>
            <a:srgbClr val="000000">
              <a:alpha val="4000"/>
            </a:srgbClr>
          </a:solidFill>
          <a:ln/>
        </p:spPr>
        <p:txBody>
          <a:bodyPr/>
          <a:lstStyle/>
          <a:p>
            <a:endParaRPr lang="en-US"/>
          </a:p>
        </p:txBody>
      </p:sp>
      <p:sp>
        <p:nvSpPr>
          <p:cNvPr id="27" name="Text 25"/>
          <p:cNvSpPr/>
          <p:nvPr/>
        </p:nvSpPr>
        <p:spPr>
          <a:xfrm>
            <a:off x="778193" y="5705951"/>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Gpu</a:t>
            </a:r>
            <a:endParaRPr lang="en-US" sz="1300" dirty="0"/>
          </a:p>
        </p:txBody>
      </p:sp>
      <p:sp>
        <p:nvSpPr>
          <p:cNvPr id="28" name="Text 26"/>
          <p:cNvSpPr/>
          <p:nvPr/>
        </p:nvSpPr>
        <p:spPr>
          <a:xfrm>
            <a:off x="4720352" y="5705951"/>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Graphics card</a:t>
            </a:r>
            <a:endParaRPr lang="en-US" sz="1300" dirty="0"/>
          </a:p>
        </p:txBody>
      </p:sp>
      <p:sp>
        <p:nvSpPr>
          <p:cNvPr id="29" name="Shape 27"/>
          <p:cNvSpPr/>
          <p:nvPr/>
        </p:nvSpPr>
        <p:spPr>
          <a:xfrm>
            <a:off x="606981" y="6090166"/>
            <a:ext cx="7876699" cy="494586"/>
          </a:xfrm>
          <a:prstGeom prst="rect">
            <a:avLst/>
          </a:prstGeom>
          <a:solidFill>
            <a:srgbClr val="FFFFFF">
              <a:alpha val="4000"/>
            </a:srgbClr>
          </a:solidFill>
          <a:ln/>
        </p:spPr>
        <p:txBody>
          <a:bodyPr/>
          <a:lstStyle/>
          <a:p>
            <a:endParaRPr lang="en-US"/>
          </a:p>
        </p:txBody>
      </p:sp>
      <p:sp>
        <p:nvSpPr>
          <p:cNvPr id="30" name="Text 28"/>
          <p:cNvSpPr/>
          <p:nvPr/>
        </p:nvSpPr>
        <p:spPr>
          <a:xfrm>
            <a:off x="778193" y="62005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OpSys</a:t>
            </a:r>
            <a:endParaRPr lang="en-US" sz="1300" dirty="0"/>
          </a:p>
        </p:txBody>
      </p:sp>
      <p:sp>
        <p:nvSpPr>
          <p:cNvPr id="31" name="Text 29"/>
          <p:cNvSpPr/>
          <p:nvPr/>
        </p:nvSpPr>
        <p:spPr>
          <a:xfrm>
            <a:off x="4720352" y="6200537"/>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Operating system</a:t>
            </a:r>
            <a:endParaRPr lang="en-US" sz="1300" dirty="0"/>
          </a:p>
        </p:txBody>
      </p:sp>
      <p:sp>
        <p:nvSpPr>
          <p:cNvPr id="32" name="Shape 30"/>
          <p:cNvSpPr/>
          <p:nvPr/>
        </p:nvSpPr>
        <p:spPr>
          <a:xfrm>
            <a:off x="606981" y="6584752"/>
            <a:ext cx="7876699" cy="494586"/>
          </a:xfrm>
          <a:prstGeom prst="rect">
            <a:avLst/>
          </a:prstGeom>
          <a:solidFill>
            <a:srgbClr val="000000">
              <a:alpha val="4000"/>
            </a:srgbClr>
          </a:solidFill>
          <a:ln/>
        </p:spPr>
        <p:txBody>
          <a:bodyPr/>
          <a:lstStyle/>
          <a:p>
            <a:endParaRPr lang="en-US"/>
          </a:p>
        </p:txBody>
      </p:sp>
      <p:sp>
        <p:nvSpPr>
          <p:cNvPr id="33" name="Text 31"/>
          <p:cNvSpPr/>
          <p:nvPr/>
        </p:nvSpPr>
        <p:spPr>
          <a:xfrm>
            <a:off x="778193" y="66951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Weight</a:t>
            </a:r>
            <a:endParaRPr lang="en-US" sz="1300" dirty="0"/>
          </a:p>
        </p:txBody>
      </p:sp>
      <p:sp>
        <p:nvSpPr>
          <p:cNvPr id="34" name="Text 32"/>
          <p:cNvSpPr/>
          <p:nvPr/>
        </p:nvSpPr>
        <p:spPr>
          <a:xfrm>
            <a:off x="4720352" y="6695123"/>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Laptop weight (kg)</a:t>
            </a:r>
            <a:endParaRPr lang="en-US" sz="1300" dirty="0"/>
          </a:p>
        </p:txBody>
      </p:sp>
      <p:sp>
        <p:nvSpPr>
          <p:cNvPr id="35" name="Shape 33"/>
          <p:cNvSpPr/>
          <p:nvPr/>
        </p:nvSpPr>
        <p:spPr>
          <a:xfrm>
            <a:off x="606981" y="7079337"/>
            <a:ext cx="7876699" cy="494586"/>
          </a:xfrm>
          <a:prstGeom prst="rect">
            <a:avLst/>
          </a:prstGeom>
          <a:solidFill>
            <a:srgbClr val="FFFFFF">
              <a:alpha val="4000"/>
            </a:srgbClr>
          </a:solidFill>
          <a:ln/>
        </p:spPr>
        <p:txBody>
          <a:bodyPr/>
          <a:lstStyle/>
          <a:p>
            <a:endParaRPr lang="en-US"/>
          </a:p>
        </p:txBody>
      </p:sp>
      <p:sp>
        <p:nvSpPr>
          <p:cNvPr id="36" name="Text 34"/>
          <p:cNvSpPr/>
          <p:nvPr/>
        </p:nvSpPr>
        <p:spPr>
          <a:xfrm>
            <a:off x="778193" y="7189708"/>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Price</a:t>
            </a:r>
            <a:endParaRPr lang="en-US" sz="1300" dirty="0"/>
          </a:p>
        </p:txBody>
      </p:sp>
      <p:sp>
        <p:nvSpPr>
          <p:cNvPr id="37" name="Text 35"/>
          <p:cNvSpPr/>
          <p:nvPr/>
        </p:nvSpPr>
        <p:spPr>
          <a:xfrm>
            <a:off x="4720352" y="7189708"/>
            <a:ext cx="3592116" cy="273844"/>
          </a:xfrm>
          <a:prstGeom prst="rect">
            <a:avLst/>
          </a:prstGeom>
          <a:noFill/>
          <a:ln/>
        </p:spPr>
        <p:txBody>
          <a:bodyPr wrap="none" lIns="0" tIns="0" rIns="0" bIns="0" rtlCol="0" anchor="t"/>
          <a:lstStyle/>
          <a:p>
            <a:pPr marL="0" indent="0" algn="l">
              <a:lnSpc>
                <a:spcPts val="2150"/>
              </a:lnSpc>
              <a:buNone/>
            </a:pPr>
            <a:r>
              <a:rPr lang="en-US" sz="1300" dirty="0">
                <a:solidFill>
                  <a:srgbClr val="E5E0DF"/>
                </a:solidFill>
                <a:latin typeface="Overpass" pitchFamily="34" charset="0"/>
                <a:ea typeface="Overpass" pitchFamily="34" charset="-122"/>
                <a:cs typeface="Overpass" pitchFamily="34" charset="-120"/>
              </a:rPr>
              <a:t>Target variable</a:t>
            </a:r>
            <a:endParaRPr lang="en-US" sz="1300" dirty="0"/>
          </a:p>
        </p:txBody>
      </p:sp>
      <p:sp>
        <p:nvSpPr>
          <p:cNvPr id="38" name="Text 36"/>
          <p:cNvSpPr/>
          <p:nvPr/>
        </p:nvSpPr>
        <p:spPr>
          <a:xfrm>
            <a:off x="8916591" y="1385530"/>
            <a:ext cx="5122069" cy="273844"/>
          </a:xfrm>
          <a:prstGeom prst="rect">
            <a:avLst/>
          </a:prstGeom>
          <a:noFill/>
          <a:ln/>
        </p:spPr>
        <p:txBody>
          <a:bodyPr wrap="none" lIns="0" tIns="0" rIns="0" bIns="0" rtlCol="0" anchor="t"/>
          <a:lstStyle/>
          <a:p>
            <a:pPr marL="0" indent="0" algn="l">
              <a:lnSpc>
                <a:spcPts val="2150"/>
              </a:lnSpc>
              <a:buNone/>
            </a:pPr>
            <a:endParaRPr lang="en-US" sz="1300" dirty="0"/>
          </a:p>
        </p:txBody>
      </p:sp>
      <p:pic>
        <p:nvPicPr>
          <p:cNvPr id="40" name="Picture 39">
            <a:extLst>
              <a:ext uri="{FF2B5EF4-FFF2-40B4-BE49-F238E27FC236}">
                <a16:creationId xmlns:a16="http://schemas.microsoft.com/office/drawing/2014/main" id="{1F7FAD2A-3720-0D40-C724-5B32AF15C95C}"/>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1905266" cy="647121"/>
          </a:xfrm>
          <a:prstGeom prst="rect">
            <a:avLst/>
          </a:prstGeom>
        </p:spPr>
      </p:pic>
      <p:pic>
        <p:nvPicPr>
          <p:cNvPr id="41" name="Image 0" descr="preencoded.png">
            <a:extLst>
              <a:ext uri="{FF2B5EF4-FFF2-40B4-BE49-F238E27FC236}">
                <a16:creationId xmlns:a16="http://schemas.microsoft.com/office/drawing/2014/main" id="{28CCF04A-BDA8-BF90-3AB2-DF3EFA9C4BA5}"/>
              </a:ext>
            </a:extLst>
          </p:cNvPr>
          <p:cNvPicPr>
            <a:picLocks noChangeAspect="1"/>
          </p:cNvPicPr>
          <p:nvPr/>
        </p:nvPicPr>
        <p:blipFill>
          <a:blip r:embed="rId4"/>
          <a:stretch>
            <a:fillRect/>
          </a:stretch>
        </p:blipFill>
        <p:spPr>
          <a:xfrm>
            <a:off x="9143133" y="2593028"/>
            <a:ext cx="4668983" cy="4668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2223" y="504587"/>
            <a:ext cx="6528792" cy="539591"/>
          </a:xfrm>
          <a:prstGeom prst="rect">
            <a:avLst/>
          </a:prstGeom>
          <a:noFill/>
          <a:ln/>
        </p:spPr>
        <p:txBody>
          <a:bodyPr wrap="none" lIns="0" tIns="0" rIns="0" bIns="0" rtlCol="0" anchor="t"/>
          <a:lstStyle/>
          <a:p>
            <a:pPr marL="0" indent="0" algn="l">
              <a:lnSpc>
                <a:spcPts val="4200"/>
              </a:lnSpc>
              <a:buNone/>
            </a:pPr>
            <a:r>
              <a:rPr lang="en-US" sz="3350" b="1" dirty="0">
                <a:solidFill>
                  <a:srgbClr val="FFFFFF"/>
                </a:solidFill>
                <a:latin typeface="Overpass Bold" pitchFamily="34" charset="0"/>
                <a:ea typeface="Overpass Bold" pitchFamily="34" charset="-122"/>
                <a:cs typeface="Overpass Bold" pitchFamily="34" charset="-120"/>
              </a:rPr>
              <a:t>Exploratory Data Analysis (EDA)</a:t>
            </a:r>
            <a:endParaRPr lang="en-US" sz="3350" dirty="0"/>
          </a:p>
        </p:txBody>
      </p:sp>
      <p:sp>
        <p:nvSpPr>
          <p:cNvPr id="3" name="Text 1"/>
          <p:cNvSpPr/>
          <p:nvPr/>
        </p:nvSpPr>
        <p:spPr>
          <a:xfrm>
            <a:off x="642223" y="1319332"/>
            <a:ext cx="5693331" cy="431721"/>
          </a:xfrm>
          <a:prstGeom prst="rect">
            <a:avLst/>
          </a:prstGeom>
          <a:noFill/>
          <a:ln/>
        </p:spPr>
        <p:txBody>
          <a:bodyPr wrap="none" lIns="0" tIns="0" rIns="0" bIns="0" rtlCol="0" anchor="t"/>
          <a:lstStyle/>
          <a:p>
            <a:pPr marL="0" indent="0" algn="l">
              <a:lnSpc>
                <a:spcPts val="3350"/>
              </a:lnSpc>
              <a:buNone/>
            </a:pPr>
            <a:r>
              <a:rPr lang="en-US" sz="2700" b="1" dirty="0">
                <a:solidFill>
                  <a:srgbClr val="FFFFFF"/>
                </a:solidFill>
                <a:latin typeface="Overpass Bold" pitchFamily="34" charset="0"/>
                <a:ea typeface="Overpass Bold" pitchFamily="34" charset="-122"/>
                <a:cs typeface="Overpass Bold" pitchFamily="34" charset="-120"/>
              </a:rPr>
              <a:t>Price Distribution &amp; Transformation</a:t>
            </a:r>
            <a:endParaRPr lang="en-US" sz="2700" dirty="0"/>
          </a:p>
        </p:txBody>
      </p:sp>
      <p:sp>
        <p:nvSpPr>
          <p:cNvPr id="4" name="Text 2"/>
          <p:cNvSpPr/>
          <p:nvPr/>
        </p:nvSpPr>
        <p:spPr>
          <a:xfrm>
            <a:off x="642223" y="2191345"/>
            <a:ext cx="6449139" cy="880467"/>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Overpass" pitchFamily="34" charset="0"/>
                <a:ea typeface="Overpass" pitchFamily="34" charset="-122"/>
                <a:cs typeface="Overpass" pitchFamily="34" charset="-120"/>
              </a:rPr>
              <a:t>The initial price distribution is </a:t>
            </a:r>
            <a:r>
              <a:rPr lang="en-US" sz="1400" b="1" dirty="0">
                <a:solidFill>
                  <a:srgbClr val="E5E0DF"/>
                </a:solidFill>
                <a:latin typeface="Overpass" pitchFamily="34" charset="0"/>
                <a:ea typeface="Overpass" pitchFamily="34" charset="-122"/>
                <a:cs typeface="Overpass" pitchFamily="34" charset="-120"/>
              </a:rPr>
              <a:t>skewed</a:t>
            </a:r>
            <a:r>
              <a:rPr lang="en-US" sz="1400" dirty="0">
                <a:solidFill>
                  <a:srgbClr val="E5E0DF"/>
                </a:solidFill>
                <a:latin typeface="Overpass" pitchFamily="34" charset="0"/>
                <a:ea typeface="Overpass" pitchFamily="34" charset="-122"/>
                <a:cs typeface="Overpass" pitchFamily="34" charset="-120"/>
              </a:rPr>
              <a:t>, indicating a higher frequency of cheaper laptops. This suggests that lower-priced goods are bought and sold more often.</a:t>
            </a:r>
            <a:endParaRPr lang="en-US" sz="1400" dirty="0"/>
          </a:p>
        </p:txBody>
      </p:sp>
      <p:pic>
        <p:nvPicPr>
          <p:cNvPr id="5" name="Image 0" descr="preencoded.png"/>
          <p:cNvPicPr>
            <a:picLocks noChangeAspect="1"/>
          </p:cNvPicPr>
          <p:nvPr/>
        </p:nvPicPr>
        <p:blipFill>
          <a:blip r:embed="rId3"/>
          <a:stretch>
            <a:fillRect/>
          </a:stretch>
        </p:blipFill>
        <p:spPr>
          <a:xfrm>
            <a:off x="925552" y="3278149"/>
            <a:ext cx="5641948" cy="4359422"/>
          </a:xfrm>
          <a:prstGeom prst="rect">
            <a:avLst/>
          </a:prstGeom>
        </p:spPr>
      </p:pic>
      <p:sp>
        <p:nvSpPr>
          <p:cNvPr id="6" name="Text 3"/>
          <p:cNvSpPr/>
          <p:nvPr/>
        </p:nvSpPr>
        <p:spPr>
          <a:xfrm>
            <a:off x="7546658" y="2191345"/>
            <a:ext cx="6449139" cy="880467"/>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Overpass" pitchFamily="34" charset="0"/>
                <a:ea typeface="Overpass" pitchFamily="34" charset="-122"/>
                <a:cs typeface="Overpass" pitchFamily="34" charset="-120"/>
              </a:rPr>
              <a:t>To normalize this, a </a:t>
            </a:r>
            <a:r>
              <a:rPr lang="en-US" sz="1400" b="1" dirty="0">
                <a:solidFill>
                  <a:srgbClr val="E5E0DF"/>
                </a:solidFill>
                <a:latin typeface="Overpass" pitchFamily="34" charset="0"/>
                <a:ea typeface="Overpass" pitchFamily="34" charset="-122"/>
                <a:cs typeface="Overpass" pitchFamily="34" charset="-120"/>
              </a:rPr>
              <a:t>logarithmic transformation</a:t>
            </a:r>
            <a:r>
              <a:rPr lang="en-US" sz="1400" dirty="0">
                <a:solidFill>
                  <a:srgbClr val="E5E0DF"/>
                </a:solidFill>
                <a:latin typeface="Overpass" pitchFamily="34" charset="0"/>
                <a:ea typeface="Overpass" pitchFamily="34" charset="-122"/>
                <a:cs typeface="Overpass" pitchFamily="34" charset="-120"/>
              </a:rPr>
              <a:t> was applied to the 'Price' column, making the distribution more symmetrical for better model performance.</a:t>
            </a:r>
            <a:endParaRPr lang="en-US" sz="1400" dirty="0"/>
          </a:p>
        </p:txBody>
      </p:sp>
      <p:pic>
        <p:nvPicPr>
          <p:cNvPr id="7" name="Image 1" descr="preencoded.png"/>
          <p:cNvPicPr>
            <a:picLocks noChangeAspect="1"/>
          </p:cNvPicPr>
          <p:nvPr/>
        </p:nvPicPr>
        <p:blipFill>
          <a:blip r:embed="rId4"/>
          <a:stretch>
            <a:fillRect/>
          </a:stretch>
        </p:blipFill>
        <p:spPr>
          <a:xfrm>
            <a:off x="7705493" y="3278148"/>
            <a:ext cx="5755864" cy="4362751"/>
          </a:xfrm>
          <a:prstGeom prst="rect">
            <a:avLst/>
          </a:prstGeom>
        </p:spPr>
      </p:pic>
      <p:pic>
        <p:nvPicPr>
          <p:cNvPr id="8" name="Picture 7">
            <a:extLst>
              <a:ext uri="{FF2B5EF4-FFF2-40B4-BE49-F238E27FC236}">
                <a16:creationId xmlns:a16="http://schemas.microsoft.com/office/drawing/2014/main" id="{45C90F69-165D-8AB3-26C5-51D6756C1AAB}"/>
              </a:ext>
            </a:extLst>
          </p:cNvPr>
          <p:cNvPicPr>
            <a:picLocks noGrp="1" noRot="1" noMove="1" noResize="1" noEditPoints="1" noAdjustHandles="1" noChangeArrowheads="1" noChangeShapeType="1" noCrop="1"/>
          </p:cNvPicPr>
          <p:nvPr/>
        </p:nvPicPr>
        <p:blipFill>
          <a:blip r:embed="rId5"/>
          <a:stretch>
            <a:fillRect/>
          </a:stretch>
        </p:blipFill>
        <p:spPr>
          <a:xfrm>
            <a:off x="12725134" y="7799029"/>
            <a:ext cx="1905266" cy="4191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032" y="499705"/>
            <a:ext cx="7898249" cy="534591"/>
          </a:xfrm>
          <a:prstGeom prst="rect">
            <a:avLst/>
          </a:prstGeom>
          <a:noFill/>
          <a:ln/>
        </p:spPr>
        <p:txBody>
          <a:bodyPr wrap="none" lIns="0" tIns="0" rIns="0" bIns="0" rtlCol="0" anchor="t"/>
          <a:lstStyle/>
          <a:p>
            <a:pPr marL="0" indent="0" algn="l">
              <a:lnSpc>
                <a:spcPts val="4200"/>
              </a:lnSpc>
              <a:buNone/>
            </a:pPr>
            <a:r>
              <a:rPr lang="en-US" sz="3350" b="1" dirty="0">
                <a:solidFill>
                  <a:srgbClr val="FFFFFF"/>
                </a:solidFill>
                <a:latin typeface="Overpass Bold" pitchFamily="34" charset="0"/>
                <a:ea typeface="Overpass Bold" pitchFamily="34" charset="-122"/>
                <a:cs typeface="Overpass Bold" pitchFamily="34" charset="-120"/>
              </a:rPr>
              <a:t>Key Price Drivers: Company, Type, &amp; OS</a:t>
            </a:r>
            <a:endParaRPr lang="en-US" sz="3350" dirty="0"/>
          </a:p>
        </p:txBody>
      </p:sp>
      <p:sp>
        <p:nvSpPr>
          <p:cNvPr id="3" name="Text 1"/>
          <p:cNvSpPr/>
          <p:nvPr/>
        </p:nvSpPr>
        <p:spPr>
          <a:xfrm>
            <a:off x="636032" y="1488519"/>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Company vs. Price</a:t>
            </a:r>
            <a:endParaRPr lang="en-US" sz="1650" dirty="0"/>
          </a:p>
        </p:txBody>
      </p:sp>
      <p:sp>
        <p:nvSpPr>
          <p:cNvPr id="4" name="Text 2"/>
          <p:cNvSpPr/>
          <p:nvPr/>
        </p:nvSpPr>
        <p:spPr>
          <a:xfrm>
            <a:off x="636032" y="1937504"/>
            <a:ext cx="4329507" cy="581263"/>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Overpass" pitchFamily="34" charset="0"/>
                <a:ea typeface="Overpass" pitchFamily="34" charset="-122"/>
                <a:cs typeface="Overpass" pitchFamily="34" charset="-120"/>
              </a:rPr>
              <a:t>Apple and MSI</a:t>
            </a:r>
            <a:r>
              <a:rPr lang="en-US" sz="1400" dirty="0">
                <a:solidFill>
                  <a:srgbClr val="E5E0DF"/>
                </a:solidFill>
                <a:latin typeface="Overpass" pitchFamily="34" charset="0"/>
                <a:ea typeface="Overpass" pitchFamily="34" charset="-122"/>
                <a:cs typeface="Overpass" pitchFamily="34" charset="-120"/>
              </a:rPr>
              <a:t> laptops generally command higher prices, while </a:t>
            </a:r>
            <a:r>
              <a:rPr lang="en-US" sz="1400" b="1" dirty="0">
                <a:solidFill>
                  <a:srgbClr val="E5E0DF"/>
                </a:solidFill>
                <a:latin typeface="Overpass" pitchFamily="34" charset="0"/>
                <a:ea typeface="Overpass" pitchFamily="34" charset="-122"/>
                <a:cs typeface="Overpass" pitchFamily="34" charset="-120"/>
              </a:rPr>
              <a:t>Acer and HP</a:t>
            </a:r>
            <a:r>
              <a:rPr lang="en-US" sz="1400" dirty="0">
                <a:solidFill>
                  <a:srgbClr val="E5E0DF"/>
                </a:solidFill>
                <a:latin typeface="Overpass" pitchFamily="34" charset="0"/>
                <a:ea typeface="Overpass" pitchFamily="34" charset="-122"/>
                <a:cs typeface="Overpass" pitchFamily="34" charset="-120"/>
              </a:rPr>
              <a:t> tend to be more affordable.</a:t>
            </a:r>
            <a:endParaRPr lang="en-US" sz="1400" dirty="0"/>
          </a:p>
        </p:txBody>
      </p:sp>
      <p:pic>
        <p:nvPicPr>
          <p:cNvPr id="5" name="Image 0" descr="preencoded.png"/>
          <p:cNvPicPr>
            <a:picLocks noChangeAspect="1"/>
          </p:cNvPicPr>
          <p:nvPr/>
        </p:nvPicPr>
        <p:blipFill>
          <a:blip r:embed="rId3"/>
          <a:stretch>
            <a:fillRect/>
          </a:stretch>
        </p:blipFill>
        <p:spPr>
          <a:xfrm>
            <a:off x="558396" y="3017838"/>
            <a:ext cx="4221860" cy="3529841"/>
          </a:xfrm>
          <a:prstGeom prst="rect">
            <a:avLst/>
          </a:prstGeom>
        </p:spPr>
      </p:pic>
      <p:sp>
        <p:nvSpPr>
          <p:cNvPr id="6" name="Text 3"/>
          <p:cNvSpPr/>
          <p:nvPr/>
        </p:nvSpPr>
        <p:spPr>
          <a:xfrm>
            <a:off x="5204958" y="1488518"/>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Type vs. Price</a:t>
            </a:r>
            <a:endParaRPr lang="en-US" sz="1650" dirty="0"/>
          </a:p>
        </p:txBody>
      </p:sp>
      <p:sp>
        <p:nvSpPr>
          <p:cNvPr id="7" name="Text 4"/>
          <p:cNvSpPr/>
          <p:nvPr/>
        </p:nvSpPr>
        <p:spPr>
          <a:xfrm>
            <a:off x="5204958" y="1931739"/>
            <a:ext cx="3985341" cy="871895"/>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Overpass" pitchFamily="34" charset="0"/>
                <a:ea typeface="Overpass" pitchFamily="34" charset="-122"/>
                <a:cs typeface="Overpass" pitchFamily="34" charset="-120"/>
              </a:rPr>
              <a:t>Workstation and Gaming</a:t>
            </a:r>
            <a:r>
              <a:rPr lang="en-US" sz="1400" dirty="0">
                <a:solidFill>
                  <a:srgbClr val="E5E0DF"/>
                </a:solidFill>
                <a:latin typeface="Overpass" pitchFamily="34" charset="0"/>
                <a:ea typeface="Overpass" pitchFamily="34" charset="-122"/>
                <a:cs typeface="Overpass" pitchFamily="34" charset="-120"/>
              </a:rPr>
              <a:t> laptops are the most expensive. </a:t>
            </a:r>
            <a:endParaRPr lang="en-US" sz="1400" dirty="0"/>
          </a:p>
        </p:txBody>
      </p:sp>
      <p:pic>
        <p:nvPicPr>
          <p:cNvPr id="8" name="Image 1" descr="preencoded.png"/>
          <p:cNvPicPr>
            <a:picLocks noChangeAspect="1"/>
          </p:cNvPicPr>
          <p:nvPr/>
        </p:nvPicPr>
        <p:blipFill>
          <a:blip r:embed="rId4"/>
          <a:stretch>
            <a:fillRect/>
          </a:stretch>
        </p:blipFill>
        <p:spPr>
          <a:xfrm>
            <a:off x="5123846" y="2997402"/>
            <a:ext cx="4309613" cy="3570711"/>
          </a:xfrm>
          <a:prstGeom prst="rect">
            <a:avLst/>
          </a:prstGeom>
        </p:spPr>
      </p:pic>
      <p:pic>
        <p:nvPicPr>
          <p:cNvPr id="2050" name="Picture 2">
            <a:extLst>
              <a:ext uri="{FF2B5EF4-FFF2-40B4-BE49-F238E27FC236}">
                <a16:creationId xmlns:a16="http://schemas.microsoft.com/office/drawing/2014/main" id="{D33A9553-7D68-5210-212E-69A8E9924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7213" y="2974252"/>
            <a:ext cx="4309613" cy="361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E6ADD8-BE92-6DF6-85FD-BB564BBDE20F}"/>
              </a:ext>
            </a:extLst>
          </p:cNvPr>
          <p:cNvSpPr txBox="1"/>
          <p:nvPr/>
        </p:nvSpPr>
        <p:spPr>
          <a:xfrm>
            <a:off x="9609584" y="1920211"/>
            <a:ext cx="4615702" cy="523220"/>
          </a:xfrm>
          <a:prstGeom prst="rect">
            <a:avLst/>
          </a:prstGeom>
          <a:noFill/>
        </p:spPr>
        <p:txBody>
          <a:bodyPr wrap="square">
            <a:spAutoFit/>
          </a:bodyPr>
          <a:lstStyle/>
          <a:p>
            <a:r>
              <a:rPr lang="en-US" sz="1400" b="1" dirty="0">
                <a:solidFill>
                  <a:srgbClr val="E5E0DF"/>
                </a:solidFill>
                <a:latin typeface="Overpass" pitchFamily="34" charset="0"/>
                <a:ea typeface="Overpass" pitchFamily="34" charset="-122"/>
                <a:cs typeface="Overpass" pitchFamily="34" charset="-120"/>
              </a:rPr>
              <a:t>Mac</a:t>
            </a:r>
            <a:r>
              <a:rPr lang="en-US" sz="1400" dirty="0">
                <a:solidFill>
                  <a:srgbClr val="E5E0DF"/>
                </a:solidFill>
                <a:latin typeface="Overpass" pitchFamily="34" charset="0"/>
                <a:ea typeface="Overpass" pitchFamily="34" charset="-122"/>
                <a:cs typeface="Overpass" pitchFamily="34" charset="-120"/>
              </a:rPr>
              <a:t> OS devices are premium, </a:t>
            </a:r>
            <a:r>
              <a:rPr lang="en-US" sz="1400" b="1" dirty="0">
                <a:solidFill>
                  <a:srgbClr val="E5E0DF"/>
                </a:solidFill>
                <a:latin typeface="Overpass" pitchFamily="34" charset="0"/>
                <a:ea typeface="Overpass" pitchFamily="34" charset="-122"/>
                <a:cs typeface="Overpass" pitchFamily="34" charset="-120"/>
              </a:rPr>
              <a:t>Windows</a:t>
            </a:r>
            <a:r>
              <a:rPr lang="en-US" sz="1400" dirty="0">
                <a:solidFill>
                  <a:srgbClr val="E5E0DF"/>
                </a:solidFill>
                <a:latin typeface="Overpass" pitchFamily="34" charset="0"/>
                <a:ea typeface="Overpass" pitchFamily="34" charset="-122"/>
                <a:cs typeface="Overpass" pitchFamily="34" charset="-120"/>
              </a:rPr>
              <a:t> are mid-range, and </a:t>
            </a:r>
            <a:r>
              <a:rPr lang="en-US" sz="1400" b="1" dirty="0">
                <a:solidFill>
                  <a:srgbClr val="E5E0DF"/>
                </a:solidFill>
                <a:latin typeface="Overpass" pitchFamily="34" charset="0"/>
                <a:ea typeface="Overpass" pitchFamily="34" charset="-122"/>
                <a:cs typeface="Overpass" pitchFamily="34" charset="-120"/>
              </a:rPr>
              <a:t>Others/No OS/Linux</a:t>
            </a:r>
            <a:r>
              <a:rPr lang="en-US" sz="1400" dirty="0">
                <a:solidFill>
                  <a:srgbClr val="E5E0DF"/>
                </a:solidFill>
                <a:latin typeface="Overpass" pitchFamily="34" charset="0"/>
                <a:ea typeface="Overpass" pitchFamily="34" charset="-122"/>
                <a:cs typeface="Overpass" pitchFamily="34" charset="-120"/>
              </a:rPr>
              <a:t> are budget-friendly.</a:t>
            </a:r>
            <a:endParaRPr lang="en-US" sz="1400" dirty="0"/>
          </a:p>
        </p:txBody>
      </p:sp>
      <p:sp>
        <p:nvSpPr>
          <p:cNvPr id="11" name="Text 3">
            <a:extLst>
              <a:ext uri="{FF2B5EF4-FFF2-40B4-BE49-F238E27FC236}">
                <a16:creationId xmlns:a16="http://schemas.microsoft.com/office/drawing/2014/main" id="{4EA2A984-9575-7128-02CE-C6CEDAB910DB}"/>
              </a:ext>
            </a:extLst>
          </p:cNvPr>
          <p:cNvSpPr/>
          <p:nvPr/>
        </p:nvSpPr>
        <p:spPr>
          <a:xfrm>
            <a:off x="9687213" y="1488519"/>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Overpass Bold" pitchFamily="34" charset="0"/>
                <a:ea typeface="Overpass Bold" pitchFamily="34" charset="-122"/>
                <a:cs typeface="Overpass Bold" pitchFamily="34" charset="-120"/>
              </a:rPr>
              <a:t>OS vs. Price</a:t>
            </a:r>
            <a:endParaRPr lang="en-US" sz="1650" dirty="0"/>
          </a:p>
        </p:txBody>
      </p:sp>
      <p:pic>
        <p:nvPicPr>
          <p:cNvPr id="12" name="Picture 11">
            <a:extLst>
              <a:ext uri="{FF2B5EF4-FFF2-40B4-BE49-F238E27FC236}">
                <a16:creationId xmlns:a16="http://schemas.microsoft.com/office/drawing/2014/main" id="{DCDA0A68-0896-4497-AFB3-5FEDABDB2600}"/>
              </a:ext>
            </a:extLst>
          </p:cNvPr>
          <p:cNvPicPr>
            <a:picLocks noGrp="1" noRot="1" noMove="1" noResize="1" noEditPoints="1" noAdjustHandles="1" noChangeArrowheads="1" noChangeShapeType="1" noCrop="1"/>
          </p:cNvPicPr>
          <p:nvPr/>
        </p:nvPicPr>
        <p:blipFill>
          <a:blip r:embed="rId6"/>
          <a:stretch>
            <a:fillRect/>
          </a:stretch>
        </p:blipFill>
        <p:spPr>
          <a:xfrm>
            <a:off x="12725134" y="7799029"/>
            <a:ext cx="1905266" cy="4191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526" y="791527"/>
            <a:ext cx="9062442" cy="652582"/>
          </a:xfrm>
          <a:prstGeom prst="rect">
            <a:avLst/>
          </a:prstGeom>
          <a:noFill/>
          <a:ln/>
        </p:spPr>
        <p:txBody>
          <a:bodyPr wrap="none" lIns="0" tIns="0" rIns="0" bIns="0" rtlCol="0" anchor="t"/>
          <a:lstStyle/>
          <a:p>
            <a:pPr marL="0" indent="0" algn="l">
              <a:lnSpc>
                <a:spcPts val="5100"/>
              </a:lnSpc>
              <a:buNone/>
            </a:pPr>
            <a:r>
              <a:rPr lang="en-US" sz="4100" b="1" dirty="0">
                <a:solidFill>
                  <a:srgbClr val="FFFFFF"/>
                </a:solidFill>
                <a:latin typeface="Overpass Bold" pitchFamily="34" charset="0"/>
                <a:ea typeface="Overpass Bold" pitchFamily="34" charset="-122"/>
                <a:cs typeface="Overpass Bold" pitchFamily="34" charset="-120"/>
              </a:rPr>
              <a:t>Feature Engineering: Enhancing Data</a:t>
            </a:r>
            <a:endParaRPr lang="en-US" sz="4100" dirty="0"/>
          </a:p>
        </p:txBody>
      </p:sp>
      <p:sp>
        <p:nvSpPr>
          <p:cNvPr id="3" name="Text 1"/>
          <p:cNvSpPr/>
          <p:nvPr/>
        </p:nvSpPr>
        <p:spPr>
          <a:xfrm>
            <a:off x="776526" y="1887855"/>
            <a:ext cx="13077349" cy="355044"/>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Deriving new features from existing ones is crucial for capturing more nuances and improving model accuracy.</a:t>
            </a:r>
            <a:endParaRPr lang="en-US" sz="1700" dirty="0"/>
          </a:p>
        </p:txBody>
      </p:sp>
      <p:sp>
        <p:nvSpPr>
          <p:cNvPr id="4" name="Shape 2"/>
          <p:cNvSpPr/>
          <p:nvPr/>
        </p:nvSpPr>
        <p:spPr>
          <a:xfrm>
            <a:off x="776526" y="2492454"/>
            <a:ext cx="6427708" cy="2616994"/>
          </a:xfrm>
          <a:prstGeom prst="roundRect">
            <a:avLst>
              <a:gd name="adj" fmla="val 5591"/>
            </a:avLst>
          </a:prstGeom>
          <a:solidFill>
            <a:srgbClr val="252222">
              <a:alpha val="95000"/>
            </a:srgbClr>
          </a:solidFill>
          <a:ln w="30480">
            <a:solidFill>
              <a:srgbClr val="434171"/>
            </a:solidFill>
            <a:prstDash val="solid"/>
          </a:ln>
        </p:spPr>
        <p:txBody>
          <a:bodyPr/>
          <a:lstStyle/>
          <a:p>
            <a:endParaRPr lang="en-US"/>
          </a:p>
        </p:txBody>
      </p:sp>
      <p:sp>
        <p:nvSpPr>
          <p:cNvPr id="5" name="Shape 3"/>
          <p:cNvSpPr/>
          <p:nvPr/>
        </p:nvSpPr>
        <p:spPr>
          <a:xfrm>
            <a:off x="746046" y="2492454"/>
            <a:ext cx="121920" cy="2616994"/>
          </a:xfrm>
          <a:prstGeom prst="roundRect">
            <a:avLst>
              <a:gd name="adj" fmla="val 76436"/>
            </a:avLst>
          </a:prstGeom>
          <a:solidFill>
            <a:srgbClr val="9A98D0"/>
          </a:solidFill>
          <a:ln/>
        </p:spPr>
        <p:txBody>
          <a:bodyPr/>
          <a:lstStyle/>
          <a:p>
            <a:endParaRPr lang="en-US"/>
          </a:p>
        </p:txBody>
      </p:sp>
      <p:sp>
        <p:nvSpPr>
          <p:cNvPr id="6" name="Text 4"/>
          <p:cNvSpPr/>
          <p:nvPr/>
        </p:nvSpPr>
        <p:spPr>
          <a:xfrm>
            <a:off x="1120259" y="2744748"/>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Screen Features</a:t>
            </a:r>
            <a:endParaRPr lang="en-US" sz="2050" dirty="0"/>
          </a:p>
        </p:txBody>
      </p:sp>
      <p:sp>
        <p:nvSpPr>
          <p:cNvPr id="7" name="Text 5"/>
          <p:cNvSpPr/>
          <p:nvPr/>
        </p:nvSpPr>
        <p:spPr>
          <a:xfrm>
            <a:off x="1120259" y="3204091"/>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Touchscreen:</a:t>
            </a:r>
            <a:r>
              <a:rPr lang="en-US" sz="1700" dirty="0">
                <a:solidFill>
                  <a:srgbClr val="E5E0DF"/>
                </a:solidFill>
                <a:latin typeface="Overpass" pitchFamily="34" charset="0"/>
                <a:ea typeface="Overpass" pitchFamily="34" charset="-122"/>
                <a:cs typeface="Overpass" pitchFamily="34" charset="-120"/>
              </a:rPr>
              <a:t> Binary indicator (1/0).</a:t>
            </a:r>
            <a:endParaRPr lang="en-US" sz="1700" dirty="0"/>
          </a:p>
        </p:txBody>
      </p:sp>
      <p:sp>
        <p:nvSpPr>
          <p:cNvPr id="8" name="Text 6"/>
          <p:cNvSpPr/>
          <p:nvPr/>
        </p:nvSpPr>
        <p:spPr>
          <a:xfrm>
            <a:off x="1120259" y="3636764"/>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IPS Panel:</a:t>
            </a:r>
            <a:r>
              <a:rPr lang="en-US" sz="1700" dirty="0">
                <a:solidFill>
                  <a:srgbClr val="E5E0DF"/>
                </a:solidFill>
                <a:latin typeface="Overpass" pitchFamily="34" charset="0"/>
                <a:ea typeface="Overpass" pitchFamily="34" charset="-122"/>
                <a:cs typeface="Overpass" pitchFamily="34" charset="-120"/>
              </a:rPr>
              <a:t> Binary indicator (1/0).</a:t>
            </a:r>
            <a:endParaRPr lang="en-US" sz="1700" dirty="0"/>
          </a:p>
        </p:txBody>
      </p:sp>
      <p:sp>
        <p:nvSpPr>
          <p:cNvPr id="9" name="Text 7"/>
          <p:cNvSpPr/>
          <p:nvPr/>
        </p:nvSpPr>
        <p:spPr>
          <a:xfrm>
            <a:off x="1120259" y="4069437"/>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X_res &amp; Y_res:</a:t>
            </a:r>
            <a:r>
              <a:rPr lang="en-US" sz="1700" dirty="0">
                <a:solidFill>
                  <a:srgbClr val="E5E0DF"/>
                </a:solidFill>
                <a:latin typeface="Overpass" pitchFamily="34" charset="0"/>
                <a:ea typeface="Overpass" pitchFamily="34" charset="-122"/>
                <a:cs typeface="Overpass" pitchFamily="34" charset="-120"/>
              </a:rPr>
              <a:t> Extracted screen resolutions.</a:t>
            </a:r>
            <a:endParaRPr lang="en-US" sz="1700" dirty="0"/>
          </a:p>
        </p:txBody>
      </p:sp>
      <p:sp>
        <p:nvSpPr>
          <p:cNvPr id="10" name="Text 8"/>
          <p:cNvSpPr/>
          <p:nvPr/>
        </p:nvSpPr>
        <p:spPr>
          <a:xfrm>
            <a:off x="1120259" y="4502110"/>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PPI (Pixels Per Inch):</a:t>
            </a:r>
            <a:r>
              <a:rPr lang="en-US" sz="1700" dirty="0">
                <a:solidFill>
                  <a:srgbClr val="E5E0DF"/>
                </a:solidFill>
                <a:latin typeface="Overpass" pitchFamily="34" charset="0"/>
                <a:ea typeface="Overpass" pitchFamily="34" charset="-122"/>
                <a:cs typeface="Overpass" pitchFamily="34" charset="-120"/>
              </a:rPr>
              <a:t> Calculated for display sharpness.</a:t>
            </a:r>
            <a:endParaRPr lang="en-US" sz="1700" dirty="0"/>
          </a:p>
        </p:txBody>
      </p:sp>
      <p:sp>
        <p:nvSpPr>
          <p:cNvPr id="11" name="Shape 9"/>
          <p:cNvSpPr/>
          <p:nvPr/>
        </p:nvSpPr>
        <p:spPr>
          <a:xfrm>
            <a:off x="7426047" y="2492454"/>
            <a:ext cx="6427827" cy="2616994"/>
          </a:xfrm>
          <a:prstGeom prst="roundRect">
            <a:avLst>
              <a:gd name="adj" fmla="val 5591"/>
            </a:avLst>
          </a:prstGeom>
          <a:solidFill>
            <a:srgbClr val="252222">
              <a:alpha val="95000"/>
            </a:srgbClr>
          </a:solidFill>
          <a:ln w="30480">
            <a:solidFill>
              <a:srgbClr val="434171"/>
            </a:solidFill>
            <a:prstDash val="solid"/>
          </a:ln>
        </p:spPr>
        <p:txBody>
          <a:bodyPr/>
          <a:lstStyle/>
          <a:p>
            <a:endParaRPr lang="en-US"/>
          </a:p>
        </p:txBody>
      </p:sp>
      <p:sp>
        <p:nvSpPr>
          <p:cNvPr id="12" name="Shape 10"/>
          <p:cNvSpPr/>
          <p:nvPr/>
        </p:nvSpPr>
        <p:spPr>
          <a:xfrm>
            <a:off x="7395567" y="2492454"/>
            <a:ext cx="121920" cy="2616994"/>
          </a:xfrm>
          <a:prstGeom prst="roundRect">
            <a:avLst>
              <a:gd name="adj" fmla="val 76436"/>
            </a:avLst>
          </a:prstGeom>
          <a:solidFill>
            <a:srgbClr val="9A98D0"/>
          </a:solidFill>
          <a:ln/>
        </p:spPr>
        <p:txBody>
          <a:bodyPr/>
          <a:lstStyle/>
          <a:p>
            <a:endParaRPr lang="en-US"/>
          </a:p>
        </p:txBody>
      </p:sp>
      <p:sp>
        <p:nvSpPr>
          <p:cNvPr id="13" name="Text 11"/>
          <p:cNvSpPr/>
          <p:nvPr/>
        </p:nvSpPr>
        <p:spPr>
          <a:xfrm>
            <a:off x="7769781" y="2744748"/>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CPU Brand</a:t>
            </a:r>
            <a:endParaRPr lang="en-US" sz="2050" dirty="0"/>
          </a:p>
        </p:txBody>
      </p:sp>
      <p:sp>
        <p:nvSpPr>
          <p:cNvPr id="14" name="Text 12"/>
          <p:cNvSpPr/>
          <p:nvPr/>
        </p:nvSpPr>
        <p:spPr>
          <a:xfrm>
            <a:off x="7769781" y="3204091"/>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Grouped into </a:t>
            </a:r>
            <a:r>
              <a:rPr lang="en-US" sz="1700" b="1" dirty="0">
                <a:solidFill>
                  <a:srgbClr val="E5E0DF"/>
                </a:solidFill>
                <a:latin typeface="Overpass" pitchFamily="34" charset="0"/>
                <a:ea typeface="Overpass" pitchFamily="34" charset="-122"/>
                <a:cs typeface="Overpass" pitchFamily="34" charset="-120"/>
              </a:rPr>
              <a:t>Intel Core i3/i5/i7</a:t>
            </a:r>
            <a:r>
              <a:rPr lang="en-US" sz="1700" dirty="0">
                <a:solidFill>
                  <a:srgbClr val="E5E0DF"/>
                </a:solidFill>
                <a:latin typeface="Overpass" pitchFamily="34" charset="0"/>
                <a:ea typeface="Overpass" pitchFamily="34" charset="-122"/>
                <a:cs typeface="Overpass" pitchFamily="34" charset="-120"/>
              </a:rPr>
              <a:t>, </a:t>
            </a:r>
            <a:r>
              <a:rPr lang="en-US" sz="1700" b="1" dirty="0">
                <a:solidFill>
                  <a:srgbClr val="E5E0DF"/>
                </a:solidFill>
                <a:latin typeface="Overpass" pitchFamily="34" charset="0"/>
                <a:ea typeface="Overpass" pitchFamily="34" charset="-122"/>
                <a:cs typeface="Overpass" pitchFamily="34" charset="-120"/>
              </a:rPr>
              <a:t>Other Intel</a:t>
            </a:r>
            <a:r>
              <a:rPr lang="en-US" sz="1700" dirty="0">
                <a:solidFill>
                  <a:srgbClr val="E5E0DF"/>
                </a:solidFill>
                <a:latin typeface="Overpass" pitchFamily="34" charset="0"/>
                <a:ea typeface="Overpass" pitchFamily="34" charset="-122"/>
                <a:cs typeface="Overpass" pitchFamily="34" charset="-120"/>
              </a:rPr>
              <a:t>, and </a:t>
            </a:r>
            <a:r>
              <a:rPr lang="en-US" sz="1700" b="1" dirty="0">
                <a:solidFill>
                  <a:srgbClr val="E5E0DF"/>
                </a:solidFill>
                <a:latin typeface="Overpass" pitchFamily="34" charset="0"/>
                <a:ea typeface="Overpass" pitchFamily="34" charset="-122"/>
                <a:cs typeface="Overpass" pitchFamily="34" charset="-120"/>
              </a:rPr>
              <a:t>AMD Processor</a:t>
            </a:r>
            <a:r>
              <a:rPr lang="en-US" sz="1700" dirty="0">
                <a:solidFill>
                  <a:srgbClr val="E5E0DF"/>
                </a:solidFill>
                <a:latin typeface="Overpass" pitchFamily="34" charset="0"/>
                <a:ea typeface="Overpass" pitchFamily="34" charset="-122"/>
                <a:cs typeface="Overpass" pitchFamily="34" charset="-120"/>
              </a:rPr>
              <a:t>.</a:t>
            </a:r>
            <a:endParaRPr lang="en-US" sz="1700" dirty="0"/>
          </a:p>
        </p:txBody>
      </p:sp>
      <p:sp>
        <p:nvSpPr>
          <p:cNvPr id="15" name="Text 13"/>
          <p:cNvSpPr/>
          <p:nvPr/>
        </p:nvSpPr>
        <p:spPr>
          <a:xfrm>
            <a:off x="7769781" y="3991808"/>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Significant price differences observed across these categories.</a:t>
            </a:r>
            <a:endParaRPr lang="en-US" sz="1700" dirty="0"/>
          </a:p>
        </p:txBody>
      </p:sp>
      <p:sp>
        <p:nvSpPr>
          <p:cNvPr id="16" name="Shape 14"/>
          <p:cNvSpPr/>
          <p:nvPr/>
        </p:nvSpPr>
        <p:spPr>
          <a:xfrm>
            <a:off x="776526" y="5331262"/>
            <a:ext cx="6427708" cy="2106692"/>
          </a:xfrm>
          <a:prstGeom prst="roundRect">
            <a:avLst>
              <a:gd name="adj" fmla="val 6945"/>
            </a:avLst>
          </a:prstGeom>
          <a:solidFill>
            <a:srgbClr val="252222">
              <a:alpha val="95000"/>
            </a:srgbClr>
          </a:solidFill>
          <a:ln w="30480">
            <a:solidFill>
              <a:srgbClr val="434171"/>
            </a:solidFill>
            <a:prstDash val="solid"/>
          </a:ln>
        </p:spPr>
        <p:txBody>
          <a:bodyPr/>
          <a:lstStyle/>
          <a:p>
            <a:endParaRPr lang="en-US"/>
          </a:p>
        </p:txBody>
      </p:sp>
      <p:sp>
        <p:nvSpPr>
          <p:cNvPr id="17" name="Shape 15"/>
          <p:cNvSpPr/>
          <p:nvPr/>
        </p:nvSpPr>
        <p:spPr>
          <a:xfrm>
            <a:off x="746046" y="5331262"/>
            <a:ext cx="121920" cy="2106692"/>
          </a:xfrm>
          <a:prstGeom prst="roundRect">
            <a:avLst>
              <a:gd name="adj" fmla="val 76436"/>
            </a:avLst>
          </a:prstGeom>
          <a:solidFill>
            <a:srgbClr val="9A98D0"/>
          </a:solidFill>
          <a:ln/>
        </p:spPr>
        <p:txBody>
          <a:bodyPr/>
          <a:lstStyle/>
          <a:p>
            <a:endParaRPr lang="en-US"/>
          </a:p>
        </p:txBody>
      </p:sp>
      <p:sp>
        <p:nvSpPr>
          <p:cNvPr id="18" name="Text 16"/>
          <p:cNvSpPr/>
          <p:nvPr/>
        </p:nvSpPr>
        <p:spPr>
          <a:xfrm>
            <a:off x="1120259" y="5583555"/>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Memory Features</a:t>
            </a:r>
            <a:endParaRPr lang="en-US" sz="2050" dirty="0"/>
          </a:p>
        </p:txBody>
      </p:sp>
      <p:sp>
        <p:nvSpPr>
          <p:cNvPr id="19" name="Text 17"/>
          <p:cNvSpPr/>
          <p:nvPr/>
        </p:nvSpPr>
        <p:spPr>
          <a:xfrm>
            <a:off x="1120259" y="6042898"/>
            <a:ext cx="5831681"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Overpass" pitchFamily="34" charset="0"/>
                <a:ea typeface="Overpass" pitchFamily="34" charset="-122"/>
                <a:cs typeface="Overpass" pitchFamily="34" charset="-120"/>
              </a:rPr>
              <a:t>Split into </a:t>
            </a:r>
            <a:r>
              <a:rPr lang="en-US" sz="1700" b="1" dirty="0">
                <a:solidFill>
                  <a:srgbClr val="E5E0DF"/>
                </a:solidFill>
                <a:latin typeface="Overpass" pitchFamily="34" charset="0"/>
                <a:ea typeface="Overpass" pitchFamily="34" charset="-122"/>
                <a:cs typeface="Overpass" pitchFamily="34" charset="-120"/>
              </a:rPr>
              <a:t>HDD, SSD, Hybrid, and Flash Storage</a:t>
            </a:r>
            <a:r>
              <a:rPr lang="en-US" sz="1700" dirty="0">
                <a:solidFill>
                  <a:srgbClr val="E5E0DF"/>
                </a:solidFill>
                <a:latin typeface="Overpass" pitchFamily="34" charset="0"/>
                <a:ea typeface="Overpass" pitchFamily="34" charset="-122"/>
                <a:cs typeface="Overpass" pitchFamily="34" charset="-120"/>
              </a:rPr>
              <a:t> capacities.</a:t>
            </a:r>
            <a:endParaRPr lang="en-US" sz="1700" dirty="0"/>
          </a:p>
        </p:txBody>
      </p:sp>
      <p:sp>
        <p:nvSpPr>
          <p:cNvPr id="20" name="Text 18"/>
          <p:cNvSpPr/>
          <p:nvPr/>
        </p:nvSpPr>
        <p:spPr>
          <a:xfrm>
            <a:off x="1120259" y="6830616"/>
            <a:ext cx="5831681"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SSD</a:t>
            </a:r>
            <a:r>
              <a:rPr lang="en-US" sz="1700" dirty="0">
                <a:solidFill>
                  <a:srgbClr val="E5E0DF"/>
                </a:solidFill>
                <a:latin typeface="Overpass" pitchFamily="34" charset="0"/>
                <a:ea typeface="Overpass" pitchFamily="34" charset="-122"/>
                <a:cs typeface="Overpass" pitchFamily="34" charset="-120"/>
              </a:rPr>
              <a:t> storage strongly correlates with higher prices.</a:t>
            </a:r>
            <a:endParaRPr lang="en-US" sz="1700" dirty="0"/>
          </a:p>
        </p:txBody>
      </p:sp>
      <p:sp>
        <p:nvSpPr>
          <p:cNvPr id="21" name="Shape 19"/>
          <p:cNvSpPr/>
          <p:nvPr/>
        </p:nvSpPr>
        <p:spPr>
          <a:xfrm>
            <a:off x="7426047" y="5331262"/>
            <a:ext cx="6427827" cy="2106692"/>
          </a:xfrm>
          <a:prstGeom prst="roundRect">
            <a:avLst>
              <a:gd name="adj" fmla="val 6945"/>
            </a:avLst>
          </a:prstGeom>
          <a:solidFill>
            <a:srgbClr val="252222">
              <a:alpha val="95000"/>
            </a:srgbClr>
          </a:solidFill>
          <a:ln w="30480">
            <a:solidFill>
              <a:srgbClr val="434171"/>
            </a:solidFill>
            <a:prstDash val="solid"/>
          </a:ln>
        </p:spPr>
        <p:txBody>
          <a:bodyPr/>
          <a:lstStyle/>
          <a:p>
            <a:endParaRPr lang="en-US"/>
          </a:p>
        </p:txBody>
      </p:sp>
      <p:sp>
        <p:nvSpPr>
          <p:cNvPr id="22" name="Shape 20"/>
          <p:cNvSpPr/>
          <p:nvPr/>
        </p:nvSpPr>
        <p:spPr>
          <a:xfrm>
            <a:off x="7395567" y="5331262"/>
            <a:ext cx="121920" cy="2106692"/>
          </a:xfrm>
          <a:prstGeom prst="roundRect">
            <a:avLst>
              <a:gd name="adj" fmla="val 76436"/>
            </a:avLst>
          </a:prstGeom>
          <a:solidFill>
            <a:srgbClr val="9A98D0"/>
          </a:solidFill>
          <a:ln/>
        </p:spPr>
        <p:txBody>
          <a:bodyPr/>
          <a:lstStyle/>
          <a:p>
            <a:endParaRPr lang="en-US"/>
          </a:p>
        </p:txBody>
      </p:sp>
      <p:sp>
        <p:nvSpPr>
          <p:cNvPr id="23" name="Text 21"/>
          <p:cNvSpPr/>
          <p:nvPr/>
        </p:nvSpPr>
        <p:spPr>
          <a:xfrm>
            <a:off x="7769781" y="5583555"/>
            <a:ext cx="2610326" cy="326231"/>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Overpass Bold" pitchFamily="34" charset="0"/>
                <a:ea typeface="Overpass Bold" pitchFamily="34" charset="-122"/>
                <a:cs typeface="Overpass Bold" pitchFamily="34" charset="-120"/>
              </a:rPr>
              <a:t>GPU &amp; OS Grouping</a:t>
            </a:r>
            <a:endParaRPr lang="en-US" sz="2050" dirty="0"/>
          </a:p>
        </p:txBody>
      </p:sp>
      <p:sp>
        <p:nvSpPr>
          <p:cNvPr id="24" name="Text 22"/>
          <p:cNvSpPr/>
          <p:nvPr/>
        </p:nvSpPr>
        <p:spPr>
          <a:xfrm>
            <a:off x="7769781" y="6042898"/>
            <a:ext cx="5831800" cy="355044"/>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GPU Brand:</a:t>
            </a:r>
            <a:r>
              <a:rPr lang="en-US" sz="1700" dirty="0">
                <a:solidFill>
                  <a:srgbClr val="E5E0DF"/>
                </a:solidFill>
                <a:latin typeface="Overpass" pitchFamily="34" charset="0"/>
                <a:ea typeface="Overpass" pitchFamily="34" charset="-122"/>
                <a:cs typeface="Overpass" pitchFamily="34" charset="-120"/>
              </a:rPr>
              <a:t> Extracted as Intel, Nvidia, or AMD.</a:t>
            </a:r>
            <a:endParaRPr lang="en-US" sz="1700" dirty="0"/>
          </a:p>
        </p:txBody>
      </p:sp>
      <p:sp>
        <p:nvSpPr>
          <p:cNvPr id="25" name="Text 23"/>
          <p:cNvSpPr/>
          <p:nvPr/>
        </p:nvSpPr>
        <p:spPr>
          <a:xfrm>
            <a:off x="7769781" y="6475571"/>
            <a:ext cx="5831800" cy="710089"/>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5E0DF"/>
                </a:solidFill>
                <a:latin typeface="Overpass" pitchFamily="34" charset="0"/>
                <a:ea typeface="Overpass" pitchFamily="34" charset="-122"/>
                <a:cs typeface="Overpass" pitchFamily="34" charset="-120"/>
              </a:rPr>
              <a:t>OS:</a:t>
            </a:r>
            <a:r>
              <a:rPr lang="en-US" sz="1700" dirty="0">
                <a:solidFill>
                  <a:srgbClr val="E5E0DF"/>
                </a:solidFill>
                <a:latin typeface="Overpass" pitchFamily="34" charset="0"/>
                <a:ea typeface="Overpass" pitchFamily="34" charset="-122"/>
                <a:cs typeface="Overpass" pitchFamily="34" charset="-120"/>
              </a:rPr>
              <a:t> Categorized into Windows, Mac, and Others/No OS/Linux.</a:t>
            </a:r>
            <a:endParaRPr lang="en-US" sz="1700" dirty="0"/>
          </a:p>
        </p:txBody>
      </p:sp>
      <p:pic>
        <p:nvPicPr>
          <p:cNvPr id="26" name="Picture 25">
            <a:extLst>
              <a:ext uri="{FF2B5EF4-FFF2-40B4-BE49-F238E27FC236}">
                <a16:creationId xmlns:a16="http://schemas.microsoft.com/office/drawing/2014/main" id="{51A25E3C-F655-C800-E419-75D1110955BC}"/>
              </a:ext>
            </a:extLst>
          </p:cNvPr>
          <p:cNvPicPr>
            <a:picLocks noGrp="1" noRot="1" noMove="1" noResize="1" noEditPoints="1" noAdjustHandles="1" noChangeArrowheads="1" noChangeShapeType="1" noCrop="1"/>
          </p:cNvPicPr>
          <p:nvPr/>
        </p:nvPicPr>
        <p:blipFill>
          <a:blip r:embed="rId3"/>
          <a:stretch>
            <a:fillRect/>
          </a:stretch>
        </p:blipFill>
        <p:spPr>
          <a:xfrm>
            <a:off x="12725134" y="7571066"/>
            <a:ext cx="2310380" cy="6471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58391" y="360164"/>
            <a:ext cx="4408646" cy="385167"/>
          </a:xfrm>
          <a:prstGeom prst="rect">
            <a:avLst/>
          </a:prstGeom>
          <a:noFill/>
          <a:ln/>
        </p:spPr>
        <p:txBody>
          <a:bodyPr wrap="none" lIns="0" tIns="0" rIns="0" bIns="0" rtlCol="0" anchor="t"/>
          <a:lstStyle/>
          <a:p>
            <a:pPr marL="0" indent="0" algn="l">
              <a:lnSpc>
                <a:spcPts val="3000"/>
              </a:lnSpc>
              <a:buNone/>
            </a:pPr>
            <a:r>
              <a:rPr lang="en-US" sz="2400" b="1" dirty="0">
                <a:solidFill>
                  <a:srgbClr val="FFFFFF"/>
                </a:solidFill>
                <a:latin typeface="Overpass Bold" pitchFamily="34" charset="0"/>
                <a:ea typeface="Overpass Bold" pitchFamily="34" charset="-122"/>
                <a:cs typeface="Overpass Bold" pitchFamily="34" charset="-120"/>
              </a:rPr>
              <a:t>Correlation &amp; Data Preparation</a:t>
            </a:r>
            <a:endParaRPr lang="en-US" sz="2400" dirty="0"/>
          </a:p>
        </p:txBody>
      </p:sp>
      <p:sp>
        <p:nvSpPr>
          <p:cNvPr id="3" name="Text 1"/>
          <p:cNvSpPr/>
          <p:nvPr/>
        </p:nvSpPr>
        <p:spPr>
          <a:xfrm>
            <a:off x="275511" y="1159476"/>
            <a:ext cx="1848922" cy="231100"/>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Correlation Insights</a:t>
            </a:r>
            <a:endParaRPr lang="en-US" sz="1450" dirty="0"/>
          </a:p>
        </p:txBody>
      </p:sp>
      <p:sp>
        <p:nvSpPr>
          <p:cNvPr id="10" name="Text 7"/>
          <p:cNvSpPr/>
          <p:nvPr/>
        </p:nvSpPr>
        <p:spPr>
          <a:xfrm>
            <a:off x="8217416" y="1381920"/>
            <a:ext cx="1991797" cy="231100"/>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Overpass Bold" pitchFamily="34" charset="0"/>
                <a:ea typeface="Overpass Bold" pitchFamily="34" charset="-122"/>
                <a:cs typeface="Overpass Bold" pitchFamily="34" charset="-120"/>
              </a:rPr>
              <a:t>Data Preparation Steps</a:t>
            </a:r>
            <a:endParaRPr lang="en-US" sz="1450" dirty="0"/>
          </a:p>
        </p:txBody>
      </p:sp>
      <p:sp>
        <p:nvSpPr>
          <p:cNvPr id="11" name="Text 8"/>
          <p:cNvSpPr/>
          <p:nvPr/>
        </p:nvSpPr>
        <p:spPr>
          <a:xfrm>
            <a:off x="8217416" y="1709318"/>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50" b="1" dirty="0">
                <a:solidFill>
                  <a:srgbClr val="E5E0DF"/>
                </a:solidFill>
                <a:latin typeface="Overpass" pitchFamily="34" charset="0"/>
                <a:ea typeface="Overpass" pitchFamily="34" charset="-122"/>
                <a:cs typeface="Overpass" pitchFamily="34" charset="-120"/>
              </a:rPr>
              <a:t>Categorical Encoding:</a:t>
            </a:r>
            <a:r>
              <a:rPr lang="en-US" sz="1050" dirty="0">
                <a:solidFill>
                  <a:srgbClr val="E5E0DF"/>
                </a:solidFill>
                <a:latin typeface="Overpass" pitchFamily="34" charset="0"/>
                <a:ea typeface="Overpass" pitchFamily="34" charset="-122"/>
                <a:cs typeface="Overpass" pitchFamily="34" charset="-120"/>
              </a:rPr>
              <a:t> Label encoding applied to 'Company', 'TypeName', 'Cpu_brand', 'Gpu_brand', 'os'.</a:t>
            </a:r>
            <a:endParaRPr lang="en-US" sz="1050" dirty="0"/>
          </a:p>
        </p:txBody>
      </p:sp>
      <p:sp>
        <p:nvSpPr>
          <p:cNvPr id="12" name="Text 9"/>
          <p:cNvSpPr/>
          <p:nvPr/>
        </p:nvSpPr>
        <p:spPr>
          <a:xfrm>
            <a:off x="8217758" y="2321014"/>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00" b="1" dirty="0">
                <a:solidFill>
                  <a:srgbClr val="E5E0DF"/>
                </a:solidFill>
                <a:latin typeface="Overpass" pitchFamily="34" charset="0"/>
                <a:ea typeface="Overpass" pitchFamily="34" charset="-122"/>
                <a:cs typeface="Overpass" pitchFamily="34" charset="-120"/>
              </a:rPr>
              <a:t>Feature Scaling:</a:t>
            </a:r>
            <a:r>
              <a:rPr lang="en-US" sz="1000" dirty="0">
                <a:solidFill>
                  <a:srgbClr val="E5E0DF"/>
                </a:solidFill>
                <a:latin typeface="Overpass" pitchFamily="34" charset="0"/>
                <a:ea typeface="Overpass" pitchFamily="34" charset="-122"/>
                <a:cs typeface="Overpass" pitchFamily="34" charset="-120"/>
              </a:rPr>
              <a:t> Numerical features scaled using StandardScaler.</a:t>
            </a:r>
            <a:endParaRPr lang="en-US" sz="1000" dirty="0"/>
          </a:p>
        </p:txBody>
      </p:sp>
      <p:sp>
        <p:nvSpPr>
          <p:cNvPr id="13" name="Text 10"/>
          <p:cNvSpPr/>
          <p:nvPr/>
        </p:nvSpPr>
        <p:spPr>
          <a:xfrm>
            <a:off x="8217416" y="2015166"/>
            <a:ext cx="6697028" cy="209550"/>
          </a:xfrm>
          <a:prstGeom prst="rect">
            <a:avLst/>
          </a:prstGeom>
          <a:noFill/>
          <a:ln/>
        </p:spPr>
        <p:txBody>
          <a:bodyPr wrap="none" lIns="0" tIns="0" rIns="0" bIns="0" rtlCol="0" anchor="t"/>
          <a:lstStyle/>
          <a:p>
            <a:pPr marL="171450" indent="-171450" algn="l">
              <a:lnSpc>
                <a:spcPts val="1650"/>
              </a:lnSpc>
              <a:buSzPct val="100000"/>
              <a:buFont typeface="Arial" panose="020B0604020202020204" pitchFamily="34" charset="0"/>
              <a:buChar char="•"/>
            </a:pPr>
            <a:r>
              <a:rPr lang="en-US" sz="1000" b="1" dirty="0">
                <a:solidFill>
                  <a:srgbClr val="E5E0DF"/>
                </a:solidFill>
                <a:latin typeface="Overpass" pitchFamily="34" charset="0"/>
                <a:ea typeface="Overpass" pitchFamily="34" charset="-122"/>
                <a:cs typeface="Overpass" pitchFamily="34" charset="-120"/>
              </a:rPr>
              <a:t>Train/Test Split:</a:t>
            </a:r>
            <a:r>
              <a:rPr lang="en-US" sz="1000" dirty="0">
                <a:solidFill>
                  <a:srgbClr val="E5E0DF"/>
                </a:solidFill>
                <a:latin typeface="Overpass" pitchFamily="34" charset="0"/>
                <a:ea typeface="Overpass" pitchFamily="34" charset="-122"/>
                <a:cs typeface="Overpass" pitchFamily="34" charset="-120"/>
              </a:rPr>
              <a:t> Data divided into 80% training and 20% testing sets.</a:t>
            </a:r>
            <a:endParaRPr lang="en-US" sz="1000" dirty="0"/>
          </a:p>
        </p:txBody>
      </p:sp>
      <p:pic>
        <p:nvPicPr>
          <p:cNvPr id="16" name="Picture 15">
            <a:extLst>
              <a:ext uri="{FF2B5EF4-FFF2-40B4-BE49-F238E27FC236}">
                <a16:creationId xmlns:a16="http://schemas.microsoft.com/office/drawing/2014/main" id="{BCEB090B-7684-A077-1B77-ED929B7C1181}"/>
              </a:ext>
            </a:extLst>
          </p:cNvPr>
          <p:cNvPicPr>
            <a:picLocks noChangeAspect="1"/>
          </p:cNvPicPr>
          <p:nvPr/>
        </p:nvPicPr>
        <p:blipFill>
          <a:blip r:embed="rId3">
            <a:grayscl/>
            <a:extLst>
              <a:ext uri="{BEBA8EAE-BF5A-486C-A8C5-ECC9F3942E4B}">
                <a14:imgProps xmlns:a14="http://schemas.microsoft.com/office/drawing/2010/main">
                  <a14:imgLayer r:embed="rId4">
                    <a14:imgEffect>
                      <a14:artisticFilmGrain/>
                    </a14:imgEffect>
                    <a14:imgEffect>
                      <a14:colorTemperature colorTemp="8800"/>
                    </a14:imgEffect>
                  </a14:imgLayer>
                </a14:imgProps>
              </a:ext>
            </a:extLst>
          </a:blip>
          <a:srcRect r="13978"/>
          <a:stretch>
            <a:fillRect/>
          </a:stretch>
        </p:blipFill>
        <p:spPr>
          <a:xfrm>
            <a:off x="275511" y="1544283"/>
            <a:ext cx="6518828" cy="2001063"/>
          </a:xfrm>
          <a:prstGeom prst="rect">
            <a:avLst/>
          </a:prstGeom>
        </p:spPr>
      </p:pic>
      <p:sp>
        <p:nvSpPr>
          <p:cNvPr id="18" name="TextBox 17">
            <a:extLst>
              <a:ext uri="{FF2B5EF4-FFF2-40B4-BE49-F238E27FC236}">
                <a16:creationId xmlns:a16="http://schemas.microsoft.com/office/drawing/2014/main" id="{6359D80A-B1A0-AAB0-9E43-D29510503537}"/>
              </a:ext>
            </a:extLst>
          </p:cNvPr>
          <p:cNvSpPr txBox="1"/>
          <p:nvPr/>
        </p:nvSpPr>
        <p:spPr>
          <a:xfrm>
            <a:off x="549831" y="6268492"/>
            <a:ext cx="5373449" cy="617733"/>
          </a:xfrm>
          <a:prstGeom prst="rect">
            <a:avLst/>
          </a:prstGeom>
          <a:noFill/>
        </p:spPr>
        <p:txBody>
          <a:bodyPr wrap="square">
            <a:spAutoFit/>
          </a:bodyPr>
          <a:lstStyle/>
          <a:p>
            <a:pPr>
              <a:lnSpc>
                <a:spcPct val="150000"/>
              </a:lnSpc>
            </a:pPr>
            <a:r>
              <a:rPr lang="en-US" sz="1200" b="1" dirty="0">
                <a:solidFill>
                  <a:schemeClr val="bg1"/>
                </a:solidFill>
              </a:rPr>
              <a:t>Summary:</a:t>
            </a:r>
            <a:r>
              <a:rPr lang="en-US" sz="1200" dirty="0">
                <a:solidFill>
                  <a:schemeClr val="bg1"/>
                </a:solidFill>
              </a:rPr>
              <a:t> RAM and SSD are the strongest drivers of laptop prices, followed by PPI. HDD presence lowers price, while other features have only minor effects.</a:t>
            </a:r>
          </a:p>
        </p:txBody>
      </p:sp>
      <p:sp>
        <p:nvSpPr>
          <p:cNvPr id="25" name="Text 2"/>
          <p:cNvSpPr/>
          <p:nvPr/>
        </p:nvSpPr>
        <p:spPr>
          <a:xfrm>
            <a:off x="275511" y="3621660"/>
            <a:ext cx="6697028" cy="209550"/>
          </a:xfrm>
          <a:prstGeom prst="rect">
            <a:avLst/>
          </a:prstGeom>
          <a:noFill/>
          <a:ln/>
        </p:spPr>
        <p:txBody>
          <a:bodyPr wrap="none" lIns="0" tIns="0" rIns="0" bIns="0" rtlCol="0" anchor="t"/>
          <a:lstStyle/>
          <a:p>
            <a:pPr marL="0" indent="0" algn="l">
              <a:lnSpc>
                <a:spcPts val="1650"/>
              </a:lnSpc>
              <a:buNone/>
            </a:pPr>
            <a:r>
              <a:rPr lang="en-US" sz="1100" dirty="0">
                <a:solidFill>
                  <a:srgbClr val="E5E0DF"/>
                </a:solidFill>
                <a:latin typeface="Overpass" pitchFamily="34" charset="0"/>
                <a:ea typeface="Overpass" pitchFamily="34" charset="-122"/>
                <a:cs typeface="Overpass" pitchFamily="34" charset="-120"/>
              </a:rPr>
              <a:t>Key features show strong positive correlations with price, while others have minimal or negative impact.</a:t>
            </a:r>
            <a:endParaRPr lang="en-US" sz="1100" dirty="0"/>
          </a:p>
        </p:txBody>
      </p:sp>
      <p:sp>
        <p:nvSpPr>
          <p:cNvPr id="26" name="Text 3"/>
          <p:cNvSpPr/>
          <p:nvPr/>
        </p:nvSpPr>
        <p:spPr>
          <a:xfrm>
            <a:off x="618172" y="3905250"/>
            <a:ext cx="6697028" cy="209550"/>
          </a:xfrm>
          <a:prstGeom prst="rect">
            <a:avLst/>
          </a:prstGeom>
          <a:noFill/>
          <a:ln/>
        </p:spPr>
        <p:txBody>
          <a:bodyPr wrap="none" lIns="0" tIns="0" rIns="0" bIns="0" rtlCol="0" anchor="t"/>
          <a:lstStyle/>
          <a:p>
            <a:pPr marL="171450" indent="-171450">
              <a:lnSpc>
                <a:spcPct val="150000"/>
              </a:lnSpc>
              <a:buFont typeface="Arial" panose="020B0604020202020204" pitchFamily="34" charset="0"/>
              <a:buChar char="•"/>
            </a:pPr>
            <a:r>
              <a:rPr lang="en-US" sz="1100" b="1" dirty="0">
                <a:solidFill>
                  <a:schemeClr val="bg1"/>
                </a:solidFill>
              </a:rPr>
              <a:t>RAM (0.74):</a:t>
            </a:r>
            <a:r>
              <a:rPr lang="en-US" sz="1100" dirty="0">
                <a:solidFill>
                  <a:schemeClr val="bg1"/>
                </a:solidFill>
              </a:rPr>
              <a:t> Highest positive correlation; more RAM strongly increases price.</a:t>
            </a:r>
          </a:p>
          <a:p>
            <a:pPr marL="171450" indent="-171450">
              <a:lnSpc>
                <a:spcPct val="150000"/>
              </a:lnSpc>
              <a:buFont typeface="Arial" panose="020B0604020202020204" pitchFamily="34" charset="0"/>
              <a:buChar char="•"/>
            </a:pPr>
            <a:r>
              <a:rPr lang="en-US" sz="1100" b="1" dirty="0">
                <a:solidFill>
                  <a:schemeClr val="bg1"/>
                </a:solidFill>
              </a:rPr>
              <a:t>SSD (0.67):</a:t>
            </a:r>
            <a:r>
              <a:rPr lang="en-US" sz="1100" dirty="0">
                <a:solidFill>
                  <a:schemeClr val="bg1"/>
                </a:solidFill>
              </a:rPr>
              <a:t> Strong positive correlation; SSD storage significantly raises price.</a:t>
            </a:r>
          </a:p>
          <a:p>
            <a:pPr marL="171450" indent="-171450">
              <a:lnSpc>
                <a:spcPct val="150000"/>
              </a:lnSpc>
              <a:buFont typeface="Arial" panose="020B0604020202020204" pitchFamily="34" charset="0"/>
              <a:buChar char="•"/>
            </a:pPr>
            <a:r>
              <a:rPr lang="en-US" sz="1100" b="1" dirty="0">
                <a:solidFill>
                  <a:schemeClr val="bg1"/>
                </a:solidFill>
              </a:rPr>
              <a:t>PPI (0.47):</a:t>
            </a:r>
            <a:r>
              <a:rPr lang="en-US" sz="1100" dirty="0">
                <a:solidFill>
                  <a:schemeClr val="bg1"/>
                </a:solidFill>
              </a:rPr>
              <a:t> Moderate positive correlation; higher screen resolution leads to higher prices.</a:t>
            </a:r>
          </a:p>
          <a:p>
            <a:pPr marL="171450" indent="-171450">
              <a:lnSpc>
                <a:spcPct val="150000"/>
              </a:lnSpc>
              <a:buFont typeface="Arial" panose="020B0604020202020204" pitchFamily="34" charset="0"/>
              <a:buChar char="•"/>
            </a:pPr>
            <a:r>
              <a:rPr lang="en-US" sz="1100" b="1" dirty="0">
                <a:solidFill>
                  <a:schemeClr val="bg1"/>
                </a:solidFill>
              </a:rPr>
              <a:t>HDD (-0.09):</a:t>
            </a:r>
            <a:r>
              <a:rPr lang="en-US" sz="1100" dirty="0">
                <a:solidFill>
                  <a:schemeClr val="bg1"/>
                </a:solidFill>
              </a:rPr>
              <a:t> Negative correlation; laptops with HDDs are generally cheaper.</a:t>
            </a:r>
          </a:p>
          <a:p>
            <a:pPr marL="171450" indent="-171450">
              <a:lnSpc>
                <a:spcPct val="150000"/>
              </a:lnSpc>
              <a:buFont typeface="Arial" panose="020B0604020202020204" pitchFamily="34" charset="0"/>
              <a:buChar char="•"/>
            </a:pPr>
            <a:r>
              <a:rPr lang="en-US" sz="1100" b="1" dirty="0">
                <a:solidFill>
                  <a:schemeClr val="bg1"/>
                </a:solidFill>
              </a:rPr>
              <a:t>IPS (0.25):</a:t>
            </a:r>
            <a:r>
              <a:rPr lang="en-US" sz="1100" dirty="0">
                <a:solidFill>
                  <a:schemeClr val="bg1"/>
                </a:solidFill>
              </a:rPr>
              <a:t> Weak positive correlation; IPS screens add some value.</a:t>
            </a:r>
          </a:p>
          <a:p>
            <a:pPr marL="171450" indent="-171450">
              <a:lnSpc>
                <a:spcPct val="150000"/>
              </a:lnSpc>
              <a:buFont typeface="Arial" panose="020B0604020202020204" pitchFamily="34" charset="0"/>
              <a:buChar char="•"/>
            </a:pPr>
            <a:r>
              <a:rPr lang="en-US" sz="1100" b="1" dirty="0">
                <a:solidFill>
                  <a:schemeClr val="bg1"/>
                </a:solidFill>
              </a:rPr>
              <a:t>Weight (0.21):</a:t>
            </a:r>
            <a:r>
              <a:rPr lang="en-US" sz="1100" dirty="0">
                <a:solidFill>
                  <a:schemeClr val="bg1"/>
                </a:solidFill>
              </a:rPr>
              <a:t> Weak positive correlation; lighter laptops can be more expensive, but effect is small.</a:t>
            </a:r>
          </a:p>
          <a:p>
            <a:pPr marL="171450" indent="-171450">
              <a:lnSpc>
                <a:spcPct val="150000"/>
              </a:lnSpc>
              <a:buFont typeface="Arial" panose="020B0604020202020204" pitchFamily="34" charset="0"/>
              <a:buChar char="•"/>
            </a:pPr>
            <a:r>
              <a:rPr lang="en-US" sz="1100" b="1" dirty="0">
                <a:solidFill>
                  <a:schemeClr val="bg1"/>
                </a:solidFill>
              </a:rPr>
              <a:t>Touchscreen (0.19):</a:t>
            </a:r>
            <a:r>
              <a:rPr lang="en-US" sz="1100" dirty="0">
                <a:solidFill>
                  <a:schemeClr val="bg1"/>
                </a:solidFill>
              </a:rPr>
              <a:t> Very weak positive correlation.</a:t>
            </a:r>
          </a:p>
          <a:p>
            <a:pPr marL="171450" indent="-171450">
              <a:lnSpc>
                <a:spcPct val="150000"/>
              </a:lnSpc>
              <a:buFont typeface="Arial" panose="020B0604020202020204" pitchFamily="34" charset="0"/>
              <a:buChar char="•"/>
            </a:pPr>
            <a:r>
              <a:rPr lang="en-US" sz="1100" b="1" dirty="0">
                <a:solidFill>
                  <a:schemeClr val="bg1"/>
                </a:solidFill>
              </a:rPr>
              <a:t>Hybrid (0.008):</a:t>
            </a:r>
            <a:r>
              <a:rPr lang="en-US" sz="1100" dirty="0">
                <a:solidFill>
                  <a:schemeClr val="bg1"/>
                </a:solidFill>
              </a:rPr>
              <a:t> Almost no correlation with price.</a:t>
            </a:r>
          </a:p>
          <a:p>
            <a:pPr marL="171450" indent="-171450">
              <a:lnSpc>
                <a:spcPct val="150000"/>
              </a:lnSpc>
              <a:buFont typeface="Arial" panose="020B0604020202020204" pitchFamily="34" charset="0"/>
              <a:buChar char="•"/>
            </a:pPr>
            <a:r>
              <a:rPr lang="en-US" sz="1100" b="1" dirty="0">
                <a:solidFill>
                  <a:schemeClr val="bg1"/>
                </a:solidFill>
              </a:rPr>
              <a:t>Flash Storage (-0.04):</a:t>
            </a:r>
            <a:r>
              <a:rPr lang="en-US" sz="1100" dirty="0">
                <a:solidFill>
                  <a:schemeClr val="bg1"/>
                </a:solidFill>
              </a:rPr>
              <a:t> Very weak negative correlation.</a:t>
            </a:r>
          </a:p>
          <a:p>
            <a:pPr marL="342900" indent="-342900" algn="l">
              <a:lnSpc>
                <a:spcPct val="150000"/>
              </a:lnSpc>
              <a:buSzPct val="100000"/>
              <a:buChar char="•"/>
            </a:pPr>
            <a:endParaRPr lang="en-US" sz="1000" dirty="0">
              <a:solidFill>
                <a:schemeClr val="bg1"/>
              </a:solidFill>
            </a:endParaRPr>
          </a:p>
        </p:txBody>
      </p:sp>
      <p:pic>
        <p:nvPicPr>
          <p:cNvPr id="1034" name="Picture 10" descr="Cause-And-Effect Icons - Free SVG &amp; PNG Cause-And-Effect Images - Noun  Project">
            <a:extLst>
              <a:ext uri="{FF2B5EF4-FFF2-40B4-BE49-F238E27FC236}">
                <a16:creationId xmlns:a16="http://schemas.microsoft.com/office/drawing/2014/main" id="{499ED2D3-38DA-DB29-A240-C28E5E53A61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rot="5400000">
            <a:off x="7986533" y="2360895"/>
            <a:ext cx="2963460" cy="2963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556DB758-8728-6570-1C08-95C0EFA9D51F}"/>
              </a:ext>
            </a:extLst>
          </p:cNvPr>
          <p:cNvPicPr>
            <a:picLocks noGrp="1" noRot="1" noMove="1" noResize="1" noEditPoints="1" noAdjustHandles="1" noChangeArrowheads="1" noChangeShapeType="1" noCrop="1"/>
          </p:cNvPicPr>
          <p:nvPr/>
        </p:nvPicPr>
        <p:blipFill>
          <a:blip r:embed="rId6"/>
          <a:stretch>
            <a:fillRect/>
          </a:stretch>
        </p:blipFill>
        <p:spPr>
          <a:xfrm>
            <a:off x="12725134" y="7571066"/>
            <a:ext cx="2310380" cy="6471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4385" y="805220"/>
            <a:ext cx="5340668" cy="667583"/>
          </a:xfrm>
          <a:prstGeom prst="rect">
            <a:avLst/>
          </a:prstGeom>
          <a:noFill/>
          <a:ln/>
        </p:spPr>
        <p:txBody>
          <a:bodyPr wrap="none" lIns="0" tIns="0" rIns="0" bIns="0" rtlCol="0" anchor="t"/>
          <a:lstStyle/>
          <a:p>
            <a:pPr marL="0" indent="0" algn="l">
              <a:lnSpc>
                <a:spcPts val="5250"/>
              </a:lnSpc>
              <a:buNone/>
            </a:pPr>
            <a:r>
              <a:rPr lang="en-US" sz="4200" b="1" dirty="0">
                <a:solidFill>
                  <a:srgbClr val="FFFFFF"/>
                </a:solidFill>
                <a:latin typeface="Overpass Bold" pitchFamily="34" charset="0"/>
                <a:ea typeface="Overpass Bold" pitchFamily="34" charset="-122"/>
                <a:cs typeface="Overpass Bold" pitchFamily="34" charset="-120"/>
              </a:rPr>
              <a:t>Modeling &amp; Results</a:t>
            </a:r>
            <a:endParaRPr lang="en-US" sz="4200" dirty="0"/>
          </a:p>
        </p:txBody>
      </p:sp>
      <p:sp>
        <p:nvSpPr>
          <p:cNvPr id="3" name="Text 1"/>
          <p:cNvSpPr/>
          <p:nvPr/>
        </p:nvSpPr>
        <p:spPr>
          <a:xfrm>
            <a:off x="794385" y="2040136"/>
            <a:ext cx="3805476"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Machine Learning Models</a:t>
            </a:r>
            <a:endParaRPr lang="en-US" sz="2500" dirty="0"/>
          </a:p>
        </p:txBody>
      </p:sp>
      <p:sp>
        <p:nvSpPr>
          <p:cNvPr id="4" name="Text 2"/>
          <p:cNvSpPr/>
          <p:nvPr/>
        </p:nvSpPr>
        <p:spPr>
          <a:xfrm>
            <a:off x="794385" y="2667476"/>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Linear Regression</a:t>
            </a:r>
            <a:endParaRPr lang="en-US" sz="1750" dirty="0"/>
          </a:p>
        </p:txBody>
      </p:sp>
      <p:sp>
        <p:nvSpPr>
          <p:cNvPr id="5" name="Text 3"/>
          <p:cNvSpPr/>
          <p:nvPr/>
        </p:nvSpPr>
        <p:spPr>
          <a:xfrm>
            <a:off x="794385" y="3109913"/>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K-Nearest Neighbors (KNN)</a:t>
            </a:r>
            <a:endParaRPr lang="en-US" sz="1750" dirty="0"/>
          </a:p>
        </p:txBody>
      </p:sp>
      <p:sp>
        <p:nvSpPr>
          <p:cNvPr id="6" name="Text 4"/>
          <p:cNvSpPr/>
          <p:nvPr/>
        </p:nvSpPr>
        <p:spPr>
          <a:xfrm>
            <a:off x="794385" y="3552349"/>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Support Vector Machine (SVM)</a:t>
            </a:r>
            <a:endParaRPr lang="en-US" sz="1750" dirty="0"/>
          </a:p>
        </p:txBody>
      </p:sp>
      <p:sp>
        <p:nvSpPr>
          <p:cNvPr id="7" name="Text 5"/>
          <p:cNvSpPr/>
          <p:nvPr/>
        </p:nvSpPr>
        <p:spPr>
          <a:xfrm>
            <a:off x="794385" y="3994785"/>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Decision Tree</a:t>
            </a:r>
            <a:endParaRPr lang="en-US" sz="1750" dirty="0"/>
          </a:p>
        </p:txBody>
      </p:sp>
      <p:sp>
        <p:nvSpPr>
          <p:cNvPr id="8" name="Text 6"/>
          <p:cNvSpPr/>
          <p:nvPr/>
        </p:nvSpPr>
        <p:spPr>
          <a:xfrm>
            <a:off x="794385" y="4437221"/>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Overpass" pitchFamily="34" charset="0"/>
                <a:ea typeface="Overpass" pitchFamily="34" charset="-122"/>
                <a:cs typeface="Overpass" pitchFamily="34" charset="-120"/>
              </a:rPr>
              <a:t>Random Forest</a:t>
            </a:r>
            <a:endParaRPr lang="en-US" sz="1750" dirty="0"/>
          </a:p>
        </p:txBody>
      </p:sp>
      <p:sp>
        <p:nvSpPr>
          <p:cNvPr id="9" name="Text 7"/>
          <p:cNvSpPr/>
          <p:nvPr/>
        </p:nvSpPr>
        <p:spPr>
          <a:xfrm>
            <a:off x="794385" y="5027176"/>
            <a:ext cx="3204329"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Evaluation Metrics</a:t>
            </a:r>
            <a:endParaRPr lang="en-US" sz="2500" dirty="0"/>
          </a:p>
        </p:txBody>
      </p:sp>
      <p:sp>
        <p:nvSpPr>
          <p:cNvPr id="10" name="Text 8"/>
          <p:cNvSpPr/>
          <p:nvPr/>
        </p:nvSpPr>
        <p:spPr>
          <a:xfrm>
            <a:off x="794385" y="5654516"/>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R² Score:</a:t>
            </a:r>
            <a:r>
              <a:rPr lang="en-US" sz="1750" dirty="0">
                <a:solidFill>
                  <a:srgbClr val="E5E0DF"/>
                </a:solidFill>
                <a:latin typeface="Overpass" pitchFamily="34" charset="0"/>
                <a:ea typeface="Overpass" pitchFamily="34" charset="-122"/>
                <a:cs typeface="Overpass" pitchFamily="34" charset="-120"/>
              </a:rPr>
              <a:t> Proportion of variance explained.</a:t>
            </a:r>
            <a:endParaRPr lang="en-US" sz="1750" dirty="0"/>
          </a:p>
        </p:txBody>
      </p:sp>
      <p:sp>
        <p:nvSpPr>
          <p:cNvPr id="11" name="Text 9"/>
          <p:cNvSpPr/>
          <p:nvPr/>
        </p:nvSpPr>
        <p:spPr>
          <a:xfrm>
            <a:off x="794385" y="6096953"/>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MAE:</a:t>
            </a:r>
            <a:r>
              <a:rPr lang="en-US" sz="1750" dirty="0">
                <a:solidFill>
                  <a:srgbClr val="E5E0DF"/>
                </a:solidFill>
                <a:latin typeface="Overpass" pitchFamily="34" charset="0"/>
                <a:ea typeface="Overpass" pitchFamily="34" charset="-122"/>
                <a:cs typeface="Overpass" pitchFamily="34" charset="-120"/>
              </a:rPr>
              <a:t> Mean Absolute Error.</a:t>
            </a:r>
            <a:endParaRPr lang="en-US" sz="1750" dirty="0"/>
          </a:p>
        </p:txBody>
      </p:sp>
      <p:sp>
        <p:nvSpPr>
          <p:cNvPr id="12" name="Text 10"/>
          <p:cNvSpPr/>
          <p:nvPr/>
        </p:nvSpPr>
        <p:spPr>
          <a:xfrm>
            <a:off x="794385" y="6539389"/>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RMSE:</a:t>
            </a:r>
            <a:r>
              <a:rPr lang="en-US" sz="1750" dirty="0">
                <a:solidFill>
                  <a:srgbClr val="E5E0DF"/>
                </a:solidFill>
                <a:latin typeface="Overpass" pitchFamily="34" charset="0"/>
                <a:ea typeface="Overpass" pitchFamily="34" charset="-122"/>
                <a:cs typeface="Overpass" pitchFamily="34" charset="-120"/>
              </a:rPr>
              <a:t> Root Mean Squared Error.</a:t>
            </a:r>
            <a:endParaRPr lang="en-US" sz="1750" dirty="0"/>
          </a:p>
        </p:txBody>
      </p:sp>
      <p:sp>
        <p:nvSpPr>
          <p:cNvPr id="13" name="Text 11"/>
          <p:cNvSpPr/>
          <p:nvPr/>
        </p:nvSpPr>
        <p:spPr>
          <a:xfrm>
            <a:off x="794385" y="6981825"/>
            <a:ext cx="6243995" cy="363022"/>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Overpass" pitchFamily="34" charset="0"/>
                <a:ea typeface="Overpass" pitchFamily="34" charset="-122"/>
                <a:cs typeface="Overpass" pitchFamily="34" charset="-120"/>
              </a:rPr>
              <a:t>Cross-Validation R²:</a:t>
            </a:r>
            <a:r>
              <a:rPr lang="en-US" sz="1750" dirty="0">
                <a:solidFill>
                  <a:srgbClr val="E5E0DF"/>
                </a:solidFill>
                <a:latin typeface="Overpass" pitchFamily="34" charset="0"/>
                <a:ea typeface="Overpass" pitchFamily="34" charset="-122"/>
                <a:cs typeface="Overpass" pitchFamily="34" charset="-120"/>
              </a:rPr>
              <a:t> Robustness of model performance.</a:t>
            </a:r>
            <a:endParaRPr lang="en-US" sz="1750" dirty="0"/>
          </a:p>
        </p:txBody>
      </p:sp>
      <p:sp>
        <p:nvSpPr>
          <p:cNvPr id="14" name="Text 12"/>
          <p:cNvSpPr/>
          <p:nvPr/>
        </p:nvSpPr>
        <p:spPr>
          <a:xfrm>
            <a:off x="7599640" y="2040136"/>
            <a:ext cx="4502110" cy="400407"/>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Overpass Bold" pitchFamily="34" charset="0"/>
                <a:ea typeface="Overpass Bold" pitchFamily="34" charset="-122"/>
                <a:cs typeface="Overpass Bold" pitchFamily="34" charset="-120"/>
              </a:rPr>
              <a:t>Model Performance (R² Score)</a:t>
            </a:r>
            <a:endParaRPr lang="en-US" sz="2500" dirty="0"/>
          </a:p>
        </p:txBody>
      </p:sp>
      <p:pic>
        <p:nvPicPr>
          <p:cNvPr id="15" name="Image 0" descr="preencoded.png"/>
          <p:cNvPicPr>
            <a:picLocks noChangeAspect="1"/>
          </p:cNvPicPr>
          <p:nvPr/>
        </p:nvPicPr>
        <p:blipFill>
          <a:blip r:embed="rId3">
            <a:duotone>
              <a:schemeClr val="accent4">
                <a:shade val="45000"/>
                <a:satMod val="135000"/>
              </a:schemeClr>
              <a:prstClr val="white"/>
            </a:duotone>
          </a:blip>
          <a:stretch>
            <a:fillRect/>
          </a:stretch>
        </p:blipFill>
        <p:spPr>
          <a:xfrm>
            <a:off x="7592022" y="3410892"/>
            <a:ext cx="5120680" cy="2867572"/>
          </a:xfrm>
          <a:prstGeom prst="rect">
            <a:avLst/>
          </a:prstGeom>
        </p:spPr>
      </p:pic>
      <p:sp>
        <p:nvSpPr>
          <p:cNvPr id="16" name="Text 13"/>
          <p:cNvSpPr/>
          <p:nvPr/>
        </p:nvSpPr>
        <p:spPr>
          <a:xfrm>
            <a:off x="7599640" y="6447711"/>
            <a:ext cx="6243995" cy="726043"/>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Overpass" pitchFamily="34" charset="0"/>
                <a:ea typeface="Overpass" pitchFamily="34" charset="-122"/>
                <a:cs typeface="Overpass" pitchFamily="34" charset="-120"/>
              </a:rPr>
              <a:t>Random Forest</a:t>
            </a:r>
            <a:r>
              <a:rPr lang="en-US" sz="1750" dirty="0">
                <a:solidFill>
                  <a:srgbClr val="E5E0DF"/>
                </a:solidFill>
                <a:latin typeface="Overpass" pitchFamily="34" charset="0"/>
                <a:ea typeface="Overpass" pitchFamily="34" charset="-122"/>
                <a:cs typeface="Overpass" pitchFamily="34" charset="-120"/>
              </a:rPr>
              <a:t> achieved the highest R² score of 0.82, indicating superior predictive power.</a:t>
            </a:r>
            <a:endParaRPr lang="en-US" sz="1750" dirty="0"/>
          </a:p>
        </p:txBody>
      </p:sp>
      <p:pic>
        <p:nvPicPr>
          <p:cNvPr id="18" name="Picture 17">
            <a:extLst>
              <a:ext uri="{FF2B5EF4-FFF2-40B4-BE49-F238E27FC236}">
                <a16:creationId xmlns:a16="http://schemas.microsoft.com/office/drawing/2014/main" id="{BD36CBA9-B3D2-F60C-9604-C3EEED3EF251}"/>
              </a:ext>
            </a:extLst>
          </p:cNvPr>
          <p:cNvPicPr>
            <a:picLocks noGrp="1" noRot="1" noMove="1" noResize="1" noEditPoints="1" noAdjustHandles="1" noChangeArrowheads="1" noChangeShapeType="1" noCrop="1"/>
          </p:cNvPicPr>
          <p:nvPr/>
        </p:nvPicPr>
        <p:blipFill>
          <a:blip r:embed="rId4"/>
          <a:stretch>
            <a:fillRect/>
          </a:stretch>
        </p:blipFill>
        <p:spPr>
          <a:xfrm>
            <a:off x="12725134" y="7571066"/>
            <a:ext cx="1905266" cy="6471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1399</TotalTime>
  <Words>2408</Words>
  <Application>Microsoft Office PowerPoint</Application>
  <PresentationFormat>Custom</PresentationFormat>
  <Paragraphs>259</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Overpass Bold</vt:lpstr>
      <vt:lpstr>Overpass</vt:lpstr>
      <vt:lpstr>Arial</vt:lpstr>
      <vt:lpstr>Overpass Light</vt:lpstr>
      <vt:lpstr>Britannic Bold</vt:lpstr>
      <vt:lpstr>Cascadia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Ahmed Bhbaty</cp:lastModifiedBy>
  <cp:revision>7</cp:revision>
  <dcterms:created xsi:type="dcterms:W3CDTF">2025-09-19T18:18:58Z</dcterms:created>
  <dcterms:modified xsi:type="dcterms:W3CDTF">2025-09-20T21:15:48Z</dcterms:modified>
</cp:coreProperties>
</file>